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5" r:id="rId2"/>
  </p:sldMasterIdLst>
  <p:notesMasterIdLst>
    <p:notesMasterId r:id="rId105"/>
  </p:notesMasterIdLst>
  <p:sldIdLst>
    <p:sldId id="917" r:id="rId3"/>
    <p:sldId id="648" r:id="rId4"/>
    <p:sldId id="1130" r:id="rId5"/>
    <p:sldId id="739" r:id="rId6"/>
    <p:sldId id="931" r:id="rId7"/>
    <p:sldId id="1135" r:id="rId8"/>
    <p:sldId id="1136" r:id="rId9"/>
    <p:sldId id="933" r:id="rId10"/>
    <p:sldId id="932" r:id="rId11"/>
    <p:sldId id="1058" r:id="rId12"/>
    <p:sldId id="1059" r:id="rId13"/>
    <p:sldId id="899" r:id="rId14"/>
    <p:sldId id="1063" r:id="rId15"/>
    <p:sldId id="1064" r:id="rId16"/>
    <p:sldId id="1066" r:id="rId17"/>
    <p:sldId id="1067" r:id="rId18"/>
    <p:sldId id="1115" r:id="rId19"/>
    <p:sldId id="1111" r:id="rId20"/>
    <p:sldId id="1068" r:id="rId21"/>
    <p:sldId id="1116" r:id="rId22"/>
    <p:sldId id="1043" r:id="rId23"/>
    <p:sldId id="1070" r:id="rId24"/>
    <p:sldId id="1045" r:id="rId25"/>
    <p:sldId id="1046" r:id="rId26"/>
    <p:sldId id="1047" r:id="rId27"/>
    <p:sldId id="1048" r:id="rId28"/>
    <p:sldId id="1060" r:id="rId29"/>
    <p:sldId id="1062" r:id="rId30"/>
    <p:sldId id="828" r:id="rId31"/>
    <p:sldId id="1082" r:id="rId32"/>
    <p:sldId id="1084" r:id="rId33"/>
    <p:sldId id="1061" r:id="rId34"/>
    <p:sldId id="1023" r:id="rId35"/>
    <p:sldId id="997" r:id="rId36"/>
    <p:sldId id="851" r:id="rId37"/>
    <p:sldId id="1091" r:id="rId38"/>
    <p:sldId id="1092" r:id="rId39"/>
    <p:sldId id="1096" r:id="rId40"/>
    <p:sldId id="1120" r:id="rId41"/>
    <p:sldId id="1121" r:id="rId42"/>
    <p:sldId id="1097" r:id="rId43"/>
    <p:sldId id="1107" r:id="rId44"/>
    <p:sldId id="1108" r:id="rId45"/>
    <p:sldId id="1109" r:id="rId46"/>
    <p:sldId id="1050" r:id="rId47"/>
    <p:sldId id="1071" r:id="rId48"/>
    <p:sldId id="1113" r:id="rId49"/>
    <p:sldId id="1114" r:id="rId50"/>
    <p:sldId id="939" r:id="rId51"/>
    <p:sldId id="1074" r:id="rId52"/>
    <p:sldId id="693" r:id="rId53"/>
    <p:sldId id="1075" r:id="rId54"/>
    <p:sldId id="1076" r:id="rId55"/>
    <p:sldId id="1021" r:id="rId56"/>
    <p:sldId id="1137" r:id="rId57"/>
    <p:sldId id="1080" r:id="rId58"/>
    <p:sldId id="1078" r:id="rId59"/>
    <p:sldId id="1077" r:id="rId60"/>
    <p:sldId id="1019" r:id="rId61"/>
    <p:sldId id="1079" r:id="rId62"/>
    <p:sldId id="1099" r:id="rId63"/>
    <p:sldId id="1100" r:id="rId64"/>
    <p:sldId id="1101" r:id="rId65"/>
    <p:sldId id="1102" r:id="rId66"/>
    <p:sldId id="1103" r:id="rId67"/>
    <p:sldId id="1104" r:id="rId68"/>
    <p:sldId id="1031" r:id="rId69"/>
    <p:sldId id="1032" r:id="rId70"/>
    <p:sldId id="674" r:id="rId71"/>
    <p:sldId id="1033" r:id="rId72"/>
    <p:sldId id="1105" r:id="rId73"/>
    <p:sldId id="1034" r:id="rId74"/>
    <p:sldId id="679" r:id="rId75"/>
    <p:sldId id="712" r:id="rId76"/>
    <p:sldId id="680" r:id="rId77"/>
    <p:sldId id="983" r:id="rId78"/>
    <p:sldId id="1052" r:id="rId79"/>
    <p:sldId id="1035" r:id="rId80"/>
    <p:sldId id="1053" r:id="rId81"/>
    <p:sldId id="1122" r:id="rId82"/>
    <p:sldId id="1138" r:id="rId83"/>
    <p:sldId id="1038" r:id="rId84"/>
    <p:sldId id="683" r:id="rId85"/>
    <p:sldId id="1125" r:id="rId86"/>
    <p:sldId id="1128" r:id="rId87"/>
    <p:sldId id="1129" r:id="rId88"/>
    <p:sldId id="1036" r:id="rId89"/>
    <p:sldId id="687" r:id="rId90"/>
    <p:sldId id="1037" r:id="rId91"/>
    <p:sldId id="686" r:id="rId92"/>
    <p:sldId id="1126" r:id="rId93"/>
    <p:sldId id="992" r:id="rId94"/>
    <p:sldId id="1057" r:id="rId95"/>
    <p:sldId id="1127" r:id="rId96"/>
    <p:sldId id="1041" r:id="rId97"/>
    <p:sldId id="1040" r:id="rId98"/>
    <p:sldId id="1042" r:id="rId99"/>
    <p:sldId id="916" r:id="rId100"/>
    <p:sldId id="1081" r:id="rId101"/>
    <p:sldId id="1014" r:id="rId102"/>
    <p:sldId id="1086" r:id="rId103"/>
    <p:sldId id="943" r:id="rId10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E4AAA2-0FA5-4870-8DF6-6CC030187F8C}">
          <p14:sldIdLst>
            <p14:sldId id="917"/>
            <p14:sldId id="648"/>
            <p14:sldId id="1130"/>
            <p14:sldId id="739"/>
            <p14:sldId id="931"/>
            <p14:sldId id="1135"/>
            <p14:sldId id="1136"/>
            <p14:sldId id="933"/>
            <p14:sldId id="932"/>
            <p14:sldId id="1058"/>
            <p14:sldId id="1059"/>
            <p14:sldId id="899"/>
            <p14:sldId id="1063"/>
            <p14:sldId id="1064"/>
            <p14:sldId id="1066"/>
            <p14:sldId id="1067"/>
            <p14:sldId id="1115"/>
            <p14:sldId id="1111"/>
            <p14:sldId id="1068"/>
            <p14:sldId id="1116"/>
            <p14:sldId id="1043"/>
            <p14:sldId id="1070"/>
            <p14:sldId id="1045"/>
            <p14:sldId id="1046"/>
            <p14:sldId id="1047"/>
            <p14:sldId id="1048"/>
            <p14:sldId id="1060"/>
            <p14:sldId id="1062"/>
            <p14:sldId id="828"/>
            <p14:sldId id="1082"/>
            <p14:sldId id="1084"/>
            <p14:sldId id="1061"/>
            <p14:sldId id="1023"/>
            <p14:sldId id="997"/>
            <p14:sldId id="851"/>
            <p14:sldId id="1091"/>
            <p14:sldId id="1092"/>
            <p14:sldId id="1096"/>
            <p14:sldId id="1120"/>
            <p14:sldId id="1121"/>
            <p14:sldId id="1097"/>
            <p14:sldId id="1107"/>
            <p14:sldId id="1108"/>
            <p14:sldId id="1109"/>
            <p14:sldId id="1050"/>
            <p14:sldId id="1071"/>
            <p14:sldId id="1113"/>
            <p14:sldId id="1114"/>
            <p14:sldId id="939"/>
            <p14:sldId id="1074"/>
            <p14:sldId id="693"/>
            <p14:sldId id="1075"/>
            <p14:sldId id="1076"/>
            <p14:sldId id="1021"/>
            <p14:sldId id="1137"/>
            <p14:sldId id="1080"/>
            <p14:sldId id="1078"/>
            <p14:sldId id="1077"/>
            <p14:sldId id="1019"/>
            <p14:sldId id="1079"/>
            <p14:sldId id="1099"/>
            <p14:sldId id="1100"/>
            <p14:sldId id="1101"/>
            <p14:sldId id="1102"/>
            <p14:sldId id="1103"/>
            <p14:sldId id="1104"/>
            <p14:sldId id="1031"/>
            <p14:sldId id="1032"/>
            <p14:sldId id="674"/>
            <p14:sldId id="1033"/>
            <p14:sldId id="1105"/>
            <p14:sldId id="1034"/>
            <p14:sldId id="679"/>
            <p14:sldId id="712"/>
            <p14:sldId id="680"/>
            <p14:sldId id="983"/>
            <p14:sldId id="1052"/>
            <p14:sldId id="1035"/>
            <p14:sldId id="1053"/>
            <p14:sldId id="1122"/>
            <p14:sldId id="1138"/>
            <p14:sldId id="1038"/>
            <p14:sldId id="683"/>
            <p14:sldId id="1125"/>
            <p14:sldId id="1128"/>
            <p14:sldId id="1129"/>
            <p14:sldId id="1036"/>
            <p14:sldId id="687"/>
            <p14:sldId id="1037"/>
            <p14:sldId id="686"/>
            <p14:sldId id="1126"/>
            <p14:sldId id="992"/>
            <p14:sldId id="1057"/>
            <p14:sldId id="1127"/>
            <p14:sldId id="1041"/>
            <p14:sldId id="1040"/>
            <p14:sldId id="1042"/>
            <p14:sldId id="916"/>
            <p14:sldId id="1081"/>
            <p14:sldId id="1014"/>
            <p14:sldId id="1086"/>
            <p14:sldId id="9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37" userDrawn="1">
          <p15:clr>
            <a:srgbClr val="A4A3A4"/>
          </p15:clr>
        </p15:guide>
        <p15:guide id="2" pos="28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7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3F3F3"/>
    <a:srgbClr val="CC3300"/>
    <a:srgbClr val="ED7D31"/>
    <a:srgbClr val="0070C0"/>
    <a:srgbClr val="5B9BD5"/>
    <a:srgbClr val="010101"/>
    <a:srgbClr val="000000"/>
    <a:srgbClr val="5F5D5E"/>
    <a:srgbClr val="0C0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8" autoAdjust="0"/>
    <p:restoredTop sz="95250" autoAdjust="0"/>
  </p:normalViewPr>
  <p:slideViewPr>
    <p:cSldViewPr snapToGrid="0">
      <p:cViewPr varScale="1">
        <p:scale>
          <a:sx n="77" d="100"/>
          <a:sy n="77" d="100"/>
        </p:scale>
        <p:origin x="72" y="110"/>
      </p:cViewPr>
      <p:guideLst>
        <p:guide orient="horz" pos="1637"/>
        <p:guide pos="28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928" y="-84"/>
      </p:cViewPr>
      <p:guideLst>
        <p:guide orient="horz" pos="2909"/>
        <p:guide pos="217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B41C-2517-4BF8-AD08-596BD1D5E3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6675-9CA1-4822-BCBC-3C14710B21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23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可以提一嘴：工业革命以前是野蛮式掠夺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701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适当解释</a:t>
            </a:r>
            <a:r>
              <a:rPr kumimoji="1" lang="en-US" altLang="zh-CN" dirty="0"/>
              <a:t>+</a:t>
            </a:r>
            <a:r>
              <a:rPr kumimoji="1" lang="zh-CN" altLang="en-US" dirty="0"/>
              <a:t>（口诀）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2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0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23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905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40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42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59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680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2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97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63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06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74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94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23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85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8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3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7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9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6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8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20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9D881-56C9-4C1E-8407-1808FDB8999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9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90B8BD-7F24-43A4-A77D-694D9A68493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478" y="-135833"/>
            <a:ext cx="9385479" cy="527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12">
            <a:extLst>
              <a:ext uri="{FF2B5EF4-FFF2-40B4-BE49-F238E27FC236}">
                <a16:creationId xmlns:a16="http://schemas.microsoft.com/office/drawing/2014/main" id="{F48AAB9C-08D8-460E-92B2-60955509A4DF}"/>
              </a:ext>
            </a:extLst>
          </p:cNvPr>
          <p:cNvSpPr/>
          <p:nvPr userDrawn="1"/>
        </p:nvSpPr>
        <p:spPr>
          <a:xfrm>
            <a:off x="-124203" y="273844"/>
            <a:ext cx="877058" cy="48384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9" name="白色PNG.png" descr="白色PNG.png">
            <a:extLst>
              <a:ext uri="{FF2B5EF4-FFF2-40B4-BE49-F238E27FC236}">
                <a16:creationId xmlns:a16="http://schemas.microsoft.com/office/drawing/2014/main" id="{232D57E4-7BE0-4347-ABBE-076EAB4679E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582" y="3931528"/>
            <a:ext cx="2636044" cy="164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87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" Target="slide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" Target="slide1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4.png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" Target="slide5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3" Type="http://schemas.openxmlformats.org/officeDocument/2006/relationships/tags" Target="../tags/tag21.xml"/><Relationship Id="rId21" Type="http://schemas.openxmlformats.org/officeDocument/2006/relationships/slide" Target="slide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slide" Target="slide15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image" Target="../media/image5.png"/><Relationship Id="rId10" Type="http://schemas.openxmlformats.org/officeDocument/2006/relationships/tags" Target="../tags/tag28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slide" Target="slide5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slide" Target="slide1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" Target="slide1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6.png"/><Relationship Id="rId10" Type="http://schemas.openxmlformats.org/officeDocument/2006/relationships/tags" Target="../tags/tag46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slide" Target="slide5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" Type="http://schemas.openxmlformats.org/officeDocument/2006/relationships/tags" Target="../tags/tag57.xml"/><Relationship Id="rId21" Type="http://schemas.openxmlformats.org/officeDocument/2006/relationships/slide" Target="slide1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slide" Target="slide15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image" Target="../media/image7.png"/><Relationship Id="rId10" Type="http://schemas.openxmlformats.org/officeDocument/2006/relationships/tags" Target="../tags/tag64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slide" Target="slide5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" Type="http://schemas.openxmlformats.org/officeDocument/2006/relationships/tags" Target="../tags/tag75.xml"/><Relationship Id="rId21" Type="http://schemas.openxmlformats.org/officeDocument/2006/relationships/slide" Target="slide1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slide" Target="slide15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10" Type="http://schemas.openxmlformats.org/officeDocument/2006/relationships/tags" Target="../tags/tag82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slide" Target="slide5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3" Type="http://schemas.openxmlformats.org/officeDocument/2006/relationships/tags" Target="../tags/tag93.xml"/><Relationship Id="rId21" Type="http://schemas.openxmlformats.org/officeDocument/2006/relationships/slide" Target="slide1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slide" Target="slide15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slide" Target="slide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3" Type="http://schemas.openxmlformats.org/officeDocument/2006/relationships/tags" Target="../tags/tag112.xml"/><Relationship Id="rId21" Type="http://schemas.openxmlformats.org/officeDocument/2006/relationships/slide" Target="slide1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slide" Target="slide15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slide" Target="slide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3" Type="http://schemas.openxmlformats.org/officeDocument/2006/relationships/tags" Target="../tags/tag130.xml"/><Relationship Id="rId21" Type="http://schemas.openxmlformats.org/officeDocument/2006/relationships/slide" Target="slide1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0" Type="http://schemas.openxmlformats.org/officeDocument/2006/relationships/slide" Target="slide15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23" Type="http://schemas.openxmlformats.org/officeDocument/2006/relationships/image" Target="../media/image11.png"/><Relationship Id="rId10" Type="http://schemas.openxmlformats.org/officeDocument/2006/relationships/tags" Target="../tags/tag137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Relationship Id="rId22" Type="http://schemas.openxmlformats.org/officeDocument/2006/relationships/slide" Target="slide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slide" Target="slide51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150.xml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9517" y="1198312"/>
            <a:ext cx="75841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中国近现代史纲要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0657" y="2916129"/>
            <a:ext cx="3131378" cy="8583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6161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尚德机构  自变量学院</a:t>
            </a:r>
            <a:endParaRPr lang="en-US" altLang="zh-CN" sz="1800" dirty="0">
              <a:solidFill>
                <a:srgbClr val="16161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6161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主讲老师：唐宏宇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961" y="1709623"/>
            <a:ext cx="7729946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在中国近代史上，人民群众第一次大规模反侵略的武装斗争是（ 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三元里人民的抗英斗争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太平天国抗击洋枪队的斗争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台湾人民的抗日斗争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义和团抗击八国联军的斗争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52560" y="336979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961" y="1709623"/>
            <a:ext cx="7729946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在中国近代史上，人民群众第一次大规模反侵略的武装斗争是（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三元里人民的抗英斗争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太平天国抗击洋枪队的斗争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台湾人民的抗日斗争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义和团抗击八国联军的斗争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52560" y="336979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852955" y="2424668"/>
            <a:ext cx="2417268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69288"/>
            <a:ext cx="2547420" cy="32216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8" name="右箭头 27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9" name="文本框 28"/>
          <p:cNvSpPr txBox="1"/>
          <p:nvPr/>
        </p:nvSpPr>
        <p:spPr>
          <a:xfrm>
            <a:off x="8132694" y="367056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399246" y="261852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圆角矩形 8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  <a:endParaRPr lang="zh-CN" altLang="en-US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6972397" y="-37210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22" name="矩形 21"/>
          <p:cNvSpPr/>
          <p:nvPr/>
        </p:nvSpPr>
        <p:spPr>
          <a:xfrm>
            <a:off x="2397932" y="1171152"/>
            <a:ext cx="4291053" cy="397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实行高度中央集权的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封建君主专制制度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69" y="2000816"/>
            <a:ext cx="3880673" cy="22311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362870" y="1995163"/>
            <a:ext cx="6568616" cy="146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封建土地所有制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占主导地位。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8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基本生产结构是：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8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小农经济的特征是：个体家庭为单位并与家庭手工业相结合的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自给自足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的自然经济。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32657" y="3200351"/>
            <a:ext cx="2672852" cy="1793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477027" y="2927166"/>
            <a:ext cx="2499402" cy="943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以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儒家思想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为核心。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（仁政，三纲五常）</a:t>
            </a:r>
            <a:endParaRPr lang="zh-CN" altLang="en-US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50619" y="1684020"/>
            <a:ext cx="3368040" cy="22183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493025" y="3777585"/>
            <a:ext cx="5668140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社会结构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：是族权和政权相结合的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封建宗法等级制度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核心是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宗族家长制。</a:t>
            </a:r>
            <a:endParaRPr lang="zh-CN" altLang="en-US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38200" y="1295950"/>
            <a:ext cx="3788228" cy="22437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397932" y="1213191"/>
            <a:ext cx="3763621" cy="32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实行高度中央集权的</a:t>
            </a:r>
            <a:r>
              <a:rPr lang="zh-CN" altLang="en-US" sz="14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20034" y="1907909"/>
            <a:ext cx="6568616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基本生产结构是：</a:t>
            </a:r>
            <a:r>
              <a:rPr lang="zh-CN" altLang="en-US" sz="14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小农经济的特征是：个体家庭为单位并与家庭手工业相结合的</a:t>
            </a:r>
            <a:r>
              <a:rPr lang="zh-CN" altLang="en-US" sz="14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的自然经济。</a:t>
            </a:r>
          </a:p>
        </p:txBody>
      </p:sp>
      <p:sp>
        <p:nvSpPr>
          <p:cNvPr id="23" name="矩形 22"/>
          <p:cNvSpPr/>
          <p:nvPr/>
        </p:nvSpPr>
        <p:spPr>
          <a:xfrm>
            <a:off x="2477027" y="2927166"/>
            <a:ext cx="2159566" cy="68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以</a:t>
            </a:r>
            <a:r>
              <a:rPr lang="zh-CN" altLang="en-US" sz="1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为核心。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（仁政，三纲五常）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93025" y="3777585"/>
            <a:ext cx="4572000" cy="6882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社会结构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：是族权和政权相结合的封建宗法等级制度。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核心是</a:t>
            </a:r>
            <a:r>
              <a:rPr lang="zh-CN" altLang="en-US" sz="14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    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397932" y="1213191"/>
            <a:ext cx="3763621" cy="32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实行高度中央集权的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封建君主专制制度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20033" y="1907909"/>
            <a:ext cx="674618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基本生产结构是：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小农经济的特征是：个体家庭为单位并与家庭手工业相结合的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自给自足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的自然经济。</a:t>
            </a:r>
          </a:p>
        </p:txBody>
      </p:sp>
      <p:sp>
        <p:nvSpPr>
          <p:cNvPr id="23" name="矩形 22"/>
          <p:cNvSpPr/>
          <p:nvPr/>
        </p:nvSpPr>
        <p:spPr>
          <a:xfrm>
            <a:off x="2477027" y="2927166"/>
            <a:ext cx="1800493" cy="68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以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儒家思想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为核心。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（仁政，三纲五常）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93025" y="3777585"/>
            <a:ext cx="4572000" cy="6882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社会结构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：是族权和政权相结合的封建宗法等级制度。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核心是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宗族家长制。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25" name="object 5"/>
          <p:cNvSpPr/>
          <p:nvPr/>
        </p:nvSpPr>
        <p:spPr>
          <a:xfrm>
            <a:off x="563854" y="3388040"/>
            <a:ext cx="7519511" cy="99536"/>
          </a:xfrm>
          <a:custGeom>
            <a:avLst/>
            <a:gdLst/>
            <a:ahLst/>
            <a:cxnLst/>
            <a:rect l="l" t="t" r="r" b="b"/>
            <a:pathLst>
              <a:path w="10026015" h="132714">
                <a:moveTo>
                  <a:pt x="10001366" y="51816"/>
                </a:moveTo>
                <a:lnTo>
                  <a:pt x="9997694" y="51816"/>
                </a:lnTo>
                <a:lnTo>
                  <a:pt x="9997821" y="80391"/>
                </a:lnTo>
                <a:lnTo>
                  <a:pt x="9944685" y="80537"/>
                </a:lnTo>
                <a:lnTo>
                  <a:pt x="9904730" y="104013"/>
                </a:lnTo>
                <a:lnTo>
                  <a:pt x="9897999" y="108077"/>
                </a:lnTo>
                <a:lnTo>
                  <a:pt x="9895713" y="116713"/>
                </a:lnTo>
                <a:lnTo>
                  <a:pt x="9899650" y="123571"/>
                </a:lnTo>
                <a:lnTo>
                  <a:pt x="9903714" y="130429"/>
                </a:lnTo>
                <a:lnTo>
                  <a:pt x="9912477" y="132715"/>
                </a:lnTo>
                <a:lnTo>
                  <a:pt x="9919208" y="128651"/>
                </a:lnTo>
                <a:lnTo>
                  <a:pt x="10025888" y="66040"/>
                </a:lnTo>
                <a:lnTo>
                  <a:pt x="10001366" y="51816"/>
                </a:lnTo>
                <a:close/>
              </a:path>
              <a:path w="10026015" h="132714">
                <a:moveTo>
                  <a:pt x="9944714" y="51962"/>
                </a:moveTo>
                <a:lnTo>
                  <a:pt x="0" y="79375"/>
                </a:lnTo>
                <a:lnTo>
                  <a:pt x="88" y="107950"/>
                </a:lnTo>
                <a:lnTo>
                  <a:pt x="9944685" y="80537"/>
                </a:lnTo>
                <a:lnTo>
                  <a:pt x="9969177" y="66147"/>
                </a:lnTo>
                <a:lnTo>
                  <a:pt x="9944714" y="51962"/>
                </a:lnTo>
                <a:close/>
              </a:path>
              <a:path w="10026015" h="132714">
                <a:moveTo>
                  <a:pt x="9969177" y="66147"/>
                </a:moveTo>
                <a:lnTo>
                  <a:pt x="9944685" y="80537"/>
                </a:lnTo>
                <a:lnTo>
                  <a:pt x="9997821" y="80391"/>
                </a:lnTo>
                <a:lnTo>
                  <a:pt x="9997812" y="78486"/>
                </a:lnTo>
                <a:lnTo>
                  <a:pt x="9990455" y="78486"/>
                </a:lnTo>
                <a:lnTo>
                  <a:pt x="9969177" y="66147"/>
                </a:lnTo>
                <a:close/>
              </a:path>
              <a:path w="10026015" h="132714">
                <a:moveTo>
                  <a:pt x="9990328" y="53721"/>
                </a:moveTo>
                <a:lnTo>
                  <a:pt x="9969177" y="66147"/>
                </a:lnTo>
                <a:lnTo>
                  <a:pt x="9990455" y="78486"/>
                </a:lnTo>
                <a:lnTo>
                  <a:pt x="9990328" y="53721"/>
                </a:lnTo>
                <a:close/>
              </a:path>
              <a:path w="10026015" h="132714">
                <a:moveTo>
                  <a:pt x="9997702" y="53721"/>
                </a:moveTo>
                <a:lnTo>
                  <a:pt x="9990328" y="53721"/>
                </a:lnTo>
                <a:lnTo>
                  <a:pt x="9990455" y="78486"/>
                </a:lnTo>
                <a:lnTo>
                  <a:pt x="9997812" y="78486"/>
                </a:lnTo>
                <a:lnTo>
                  <a:pt x="9997702" y="53721"/>
                </a:lnTo>
                <a:close/>
              </a:path>
              <a:path w="10026015" h="132714">
                <a:moveTo>
                  <a:pt x="9997694" y="51816"/>
                </a:moveTo>
                <a:lnTo>
                  <a:pt x="9944714" y="51962"/>
                </a:lnTo>
                <a:lnTo>
                  <a:pt x="9969177" y="66147"/>
                </a:lnTo>
                <a:lnTo>
                  <a:pt x="9990328" y="53721"/>
                </a:lnTo>
                <a:lnTo>
                  <a:pt x="9997702" y="53721"/>
                </a:lnTo>
                <a:lnTo>
                  <a:pt x="9997694" y="51816"/>
                </a:lnTo>
                <a:close/>
              </a:path>
              <a:path w="10026015" h="132714">
                <a:moveTo>
                  <a:pt x="9912096" y="0"/>
                </a:moveTo>
                <a:lnTo>
                  <a:pt x="9903333" y="2286"/>
                </a:lnTo>
                <a:lnTo>
                  <a:pt x="9899396" y="9144"/>
                </a:lnTo>
                <a:lnTo>
                  <a:pt x="9895332" y="16001"/>
                </a:lnTo>
                <a:lnTo>
                  <a:pt x="9897745" y="24765"/>
                </a:lnTo>
                <a:lnTo>
                  <a:pt x="9944714" y="51962"/>
                </a:lnTo>
                <a:lnTo>
                  <a:pt x="10001366" y="51816"/>
                </a:lnTo>
                <a:lnTo>
                  <a:pt x="9912096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" name="object 8"/>
          <p:cNvSpPr/>
          <p:nvPr/>
        </p:nvSpPr>
        <p:spPr>
          <a:xfrm>
            <a:off x="2031506" y="1403545"/>
            <a:ext cx="1034415" cy="1610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" name="object 18"/>
          <p:cNvSpPr/>
          <p:nvPr/>
        </p:nvSpPr>
        <p:spPr>
          <a:xfrm>
            <a:off x="563854" y="1105491"/>
            <a:ext cx="7519511" cy="1507081"/>
          </a:xfrm>
          <a:custGeom>
            <a:avLst/>
            <a:gdLst/>
            <a:ahLst/>
            <a:cxnLst/>
            <a:rect l="l" t="t" r="r" b="b"/>
            <a:pathLst>
              <a:path w="9979025" h="2147570">
                <a:moveTo>
                  <a:pt x="0" y="1803038"/>
                </a:moveTo>
                <a:lnTo>
                  <a:pt x="23526" y="1765078"/>
                </a:lnTo>
                <a:lnTo>
                  <a:pt x="47068" y="1727133"/>
                </a:lnTo>
                <a:lnTo>
                  <a:pt x="70642" y="1689218"/>
                </a:lnTo>
                <a:lnTo>
                  <a:pt x="94261" y="1651348"/>
                </a:lnTo>
                <a:lnTo>
                  <a:pt x="117943" y="1613538"/>
                </a:lnTo>
                <a:lnTo>
                  <a:pt x="141703" y="1575802"/>
                </a:lnTo>
                <a:lnTo>
                  <a:pt x="165556" y="1538156"/>
                </a:lnTo>
                <a:lnTo>
                  <a:pt x="189518" y="1500615"/>
                </a:lnTo>
                <a:lnTo>
                  <a:pt x="213605" y="1463194"/>
                </a:lnTo>
                <a:lnTo>
                  <a:pt x="237831" y="1425907"/>
                </a:lnTo>
                <a:lnTo>
                  <a:pt x="262214" y="1388770"/>
                </a:lnTo>
                <a:lnTo>
                  <a:pt x="286767" y="1351797"/>
                </a:lnTo>
                <a:lnTo>
                  <a:pt x="311507" y="1315004"/>
                </a:lnTo>
                <a:lnTo>
                  <a:pt x="336449" y="1278405"/>
                </a:lnTo>
                <a:lnTo>
                  <a:pt x="361610" y="1242016"/>
                </a:lnTo>
                <a:lnTo>
                  <a:pt x="387003" y="1205851"/>
                </a:lnTo>
                <a:lnTo>
                  <a:pt x="412646" y="1169925"/>
                </a:lnTo>
                <a:lnTo>
                  <a:pt x="438553" y="1134254"/>
                </a:lnTo>
                <a:lnTo>
                  <a:pt x="464741" y="1098852"/>
                </a:lnTo>
                <a:lnTo>
                  <a:pt x="491224" y="1063734"/>
                </a:lnTo>
                <a:lnTo>
                  <a:pt x="518018" y="1028916"/>
                </a:lnTo>
                <a:lnTo>
                  <a:pt x="545140" y="994411"/>
                </a:lnTo>
                <a:lnTo>
                  <a:pt x="572603" y="960236"/>
                </a:lnTo>
                <a:lnTo>
                  <a:pt x="600425" y="926404"/>
                </a:lnTo>
                <a:lnTo>
                  <a:pt x="628620" y="892932"/>
                </a:lnTo>
                <a:lnTo>
                  <a:pt x="657204" y="859833"/>
                </a:lnTo>
                <a:lnTo>
                  <a:pt x="686194" y="827124"/>
                </a:lnTo>
                <a:lnTo>
                  <a:pt x="715603" y="794818"/>
                </a:lnTo>
                <a:lnTo>
                  <a:pt x="745448" y="762931"/>
                </a:lnTo>
                <a:lnTo>
                  <a:pt x="775744" y="731478"/>
                </a:lnTo>
                <a:lnTo>
                  <a:pt x="806508" y="700474"/>
                </a:lnTo>
                <a:lnTo>
                  <a:pt x="837754" y="669933"/>
                </a:lnTo>
                <a:lnTo>
                  <a:pt x="869498" y="639871"/>
                </a:lnTo>
                <a:lnTo>
                  <a:pt x="901756" y="610303"/>
                </a:lnTo>
                <a:lnTo>
                  <a:pt x="934543" y="581243"/>
                </a:lnTo>
                <a:lnTo>
                  <a:pt x="967874" y="552707"/>
                </a:lnTo>
                <a:lnTo>
                  <a:pt x="1001767" y="524710"/>
                </a:lnTo>
                <a:lnTo>
                  <a:pt x="1036235" y="497265"/>
                </a:lnTo>
                <a:lnTo>
                  <a:pt x="1071294" y="470390"/>
                </a:lnTo>
                <a:lnTo>
                  <a:pt x="1106961" y="444097"/>
                </a:lnTo>
                <a:lnTo>
                  <a:pt x="1143250" y="418403"/>
                </a:lnTo>
                <a:lnTo>
                  <a:pt x="1180178" y="393322"/>
                </a:lnTo>
                <a:lnTo>
                  <a:pt x="1217759" y="368870"/>
                </a:lnTo>
                <a:lnTo>
                  <a:pt x="1256009" y="345060"/>
                </a:lnTo>
                <a:lnTo>
                  <a:pt x="1294945" y="321909"/>
                </a:lnTo>
                <a:lnTo>
                  <a:pt x="1334581" y="299431"/>
                </a:lnTo>
                <a:lnTo>
                  <a:pt x="1374933" y="277641"/>
                </a:lnTo>
                <a:lnTo>
                  <a:pt x="1416017" y="256554"/>
                </a:lnTo>
                <a:lnTo>
                  <a:pt x="1457847" y="236186"/>
                </a:lnTo>
                <a:lnTo>
                  <a:pt x="1500441" y="216550"/>
                </a:lnTo>
                <a:lnTo>
                  <a:pt x="1543813" y="197662"/>
                </a:lnTo>
                <a:lnTo>
                  <a:pt x="1587979" y="179536"/>
                </a:lnTo>
                <a:lnTo>
                  <a:pt x="1632954" y="162189"/>
                </a:lnTo>
                <a:lnTo>
                  <a:pt x="1678754" y="145635"/>
                </a:lnTo>
                <a:lnTo>
                  <a:pt x="1725395" y="129888"/>
                </a:lnTo>
                <a:lnTo>
                  <a:pt x="1772892" y="114964"/>
                </a:lnTo>
                <a:lnTo>
                  <a:pt x="1821260" y="100877"/>
                </a:lnTo>
                <a:lnTo>
                  <a:pt x="1870516" y="87644"/>
                </a:lnTo>
                <a:lnTo>
                  <a:pt x="1920675" y="75277"/>
                </a:lnTo>
                <a:lnTo>
                  <a:pt x="1971752" y="63794"/>
                </a:lnTo>
                <a:lnTo>
                  <a:pt x="2023764" y="53208"/>
                </a:lnTo>
                <a:lnTo>
                  <a:pt x="2076724" y="43534"/>
                </a:lnTo>
                <a:lnTo>
                  <a:pt x="2130650" y="34788"/>
                </a:lnTo>
                <a:lnTo>
                  <a:pt x="2185557" y="26984"/>
                </a:lnTo>
                <a:lnTo>
                  <a:pt x="2241460" y="20137"/>
                </a:lnTo>
                <a:lnTo>
                  <a:pt x="2298375" y="14263"/>
                </a:lnTo>
                <a:lnTo>
                  <a:pt x="2356317" y="9376"/>
                </a:lnTo>
                <a:lnTo>
                  <a:pt x="2415302" y="5491"/>
                </a:lnTo>
                <a:lnTo>
                  <a:pt x="2475345" y="2623"/>
                </a:lnTo>
                <a:lnTo>
                  <a:pt x="2536463" y="788"/>
                </a:lnTo>
                <a:lnTo>
                  <a:pt x="2598670" y="0"/>
                </a:lnTo>
                <a:lnTo>
                  <a:pt x="2661983" y="273"/>
                </a:lnTo>
                <a:lnTo>
                  <a:pt x="2731088" y="2127"/>
                </a:lnTo>
                <a:lnTo>
                  <a:pt x="2803097" y="5928"/>
                </a:lnTo>
                <a:lnTo>
                  <a:pt x="2877913" y="11623"/>
                </a:lnTo>
                <a:lnTo>
                  <a:pt x="2916345" y="15164"/>
                </a:lnTo>
                <a:lnTo>
                  <a:pt x="2955442" y="19159"/>
                </a:lnTo>
                <a:lnTo>
                  <a:pt x="2995194" y="23601"/>
                </a:lnTo>
                <a:lnTo>
                  <a:pt x="3035588" y="28484"/>
                </a:lnTo>
                <a:lnTo>
                  <a:pt x="3076613" y="33801"/>
                </a:lnTo>
                <a:lnTo>
                  <a:pt x="3118257" y="39545"/>
                </a:lnTo>
                <a:lnTo>
                  <a:pt x="3160507" y="45710"/>
                </a:lnTo>
                <a:lnTo>
                  <a:pt x="3203351" y="52290"/>
                </a:lnTo>
                <a:lnTo>
                  <a:pt x="3246779" y="59277"/>
                </a:lnTo>
                <a:lnTo>
                  <a:pt x="3290777" y="66665"/>
                </a:lnTo>
                <a:lnTo>
                  <a:pt x="3335335" y="74448"/>
                </a:lnTo>
                <a:lnTo>
                  <a:pt x="3380439" y="82618"/>
                </a:lnTo>
                <a:lnTo>
                  <a:pt x="3426079" y="91170"/>
                </a:lnTo>
                <a:lnTo>
                  <a:pt x="3472241" y="100096"/>
                </a:lnTo>
                <a:lnTo>
                  <a:pt x="3518915" y="109391"/>
                </a:lnTo>
                <a:lnTo>
                  <a:pt x="3566089" y="119047"/>
                </a:lnTo>
                <a:lnTo>
                  <a:pt x="3613750" y="129058"/>
                </a:lnTo>
                <a:lnTo>
                  <a:pt x="3661887" y="139418"/>
                </a:lnTo>
                <a:lnTo>
                  <a:pt x="3710487" y="150119"/>
                </a:lnTo>
                <a:lnTo>
                  <a:pt x="3759539" y="161155"/>
                </a:lnTo>
                <a:lnTo>
                  <a:pt x="3809030" y="172520"/>
                </a:lnTo>
                <a:lnTo>
                  <a:pt x="3858950" y="184207"/>
                </a:lnTo>
                <a:lnTo>
                  <a:pt x="3909286" y="196210"/>
                </a:lnTo>
                <a:lnTo>
                  <a:pt x="3960025" y="208521"/>
                </a:lnTo>
                <a:lnTo>
                  <a:pt x="4011157" y="221134"/>
                </a:lnTo>
                <a:lnTo>
                  <a:pt x="4062669" y="234043"/>
                </a:lnTo>
                <a:lnTo>
                  <a:pt x="4114549" y="247242"/>
                </a:lnTo>
                <a:lnTo>
                  <a:pt x="4166786" y="260722"/>
                </a:lnTo>
                <a:lnTo>
                  <a:pt x="4219367" y="274479"/>
                </a:lnTo>
                <a:lnTo>
                  <a:pt x="4272281" y="288505"/>
                </a:lnTo>
                <a:lnTo>
                  <a:pt x="4325516" y="302793"/>
                </a:lnTo>
                <a:lnTo>
                  <a:pt x="4379059" y="317338"/>
                </a:lnTo>
                <a:lnTo>
                  <a:pt x="4432899" y="332132"/>
                </a:lnTo>
                <a:lnTo>
                  <a:pt x="4487024" y="347169"/>
                </a:lnTo>
                <a:lnTo>
                  <a:pt x="4541421" y="362443"/>
                </a:lnTo>
                <a:lnTo>
                  <a:pt x="4596080" y="377946"/>
                </a:lnTo>
                <a:lnTo>
                  <a:pt x="4650988" y="393672"/>
                </a:lnTo>
                <a:lnTo>
                  <a:pt x="4706134" y="409615"/>
                </a:lnTo>
                <a:lnTo>
                  <a:pt x="4761504" y="425768"/>
                </a:lnTo>
                <a:lnTo>
                  <a:pt x="4817088" y="442125"/>
                </a:lnTo>
                <a:lnTo>
                  <a:pt x="4872874" y="458678"/>
                </a:lnTo>
                <a:lnTo>
                  <a:pt x="4928849" y="475421"/>
                </a:lnTo>
                <a:lnTo>
                  <a:pt x="4985001" y="492349"/>
                </a:lnTo>
                <a:lnTo>
                  <a:pt x="5041320" y="509453"/>
                </a:lnTo>
                <a:lnTo>
                  <a:pt x="5097792" y="526727"/>
                </a:lnTo>
                <a:lnTo>
                  <a:pt x="5154406" y="544166"/>
                </a:lnTo>
                <a:lnTo>
                  <a:pt x="5211150" y="561762"/>
                </a:lnTo>
                <a:lnTo>
                  <a:pt x="5268012" y="579508"/>
                </a:lnTo>
                <a:lnTo>
                  <a:pt x="5324981" y="597399"/>
                </a:lnTo>
                <a:lnTo>
                  <a:pt x="5382043" y="615427"/>
                </a:lnTo>
                <a:lnTo>
                  <a:pt x="5439188" y="633586"/>
                </a:lnTo>
                <a:lnTo>
                  <a:pt x="5496403" y="651869"/>
                </a:lnTo>
                <a:lnTo>
                  <a:pt x="5553677" y="670270"/>
                </a:lnTo>
                <a:lnTo>
                  <a:pt x="5610997" y="688783"/>
                </a:lnTo>
                <a:lnTo>
                  <a:pt x="5668352" y="707399"/>
                </a:lnTo>
                <a:lnTo>
                  <a:pt x="5725730" y="726114"/>
                </a:lnTo>
                <a:lnTo>
                  <a:pt x="5783118" y="744921"/>
                </a:lnTo>
                <a:lnTo>
                  <a:pt x="5840506" y="763812"/>
                </a:lnTo>
                <a:lnTo>
                  <a:pt x="5897880" y="782781"/>
                </a:lnTo>
                <a:lnTo>
                  <a:pt x="5955229" y="801822"/>
                </a:lnTo>
                <a:lnTo>
                  <a:pt x="6012542" y="820928"/>
                </a:lnTo>
                <a:lnTo>
                  <a:pt x="6069806" y="840092"/>
                </a:lnTo>
                <a:lnTo>
                  <a:pt x="6127009" y="859309"/>
                </a:lnTo>
                <a:lnTo>
                  <a:pt x="6184139" y="878570"/>
                </a:lnTo>
                <a:lnTo>
                  <a:pt x="6241185" y="897871"/>
                </a:lnTo>
                <a:lnTo>
                  <a:pt x="6298135" y="917203"/>
                </a:lnTo>
                <a:lnTo>
                  <a:pt x="6354976" y="936561"/>
                </a:lnTo>
                <a:lnTo>
                  <a:pt x="6411697" y="955938"/>
                </a:lnTo>
                <a:lnTo>
                  <a:pt x="6468286" y="975327"/>
                </a:lnTo>
                <a:lnTo>
                  <a:pt x="6524731" y="994722"/>
                </a:lnTo>
                <a:lnTo>
                  <a:pt x="6581019" y="1014116"/>
                </a:lnTo>
                <a:lnTo>
                  <a:pt x="6637140" y="1033502"/>
                </a:lnTo>
                <a:lnTo>
                  <a:pt x="6693081" y="1052875"/>
                </a:lnTo>
                <a:lnTo>
                  <a:pt x="6748830" y="1072227"/>
                </a:lnTo>
                <a:lnTo>
                  <a:pt x="6804375" y="1091552"/>
                </a:lnTo>
                <a:lnTo>
                  <a:pt x="6859705" y="1110843"/>
                </a:lnTo>
                <a:lnTo>
                  <a:pt x="6914807" y="1130094"/>
                </a:lnTo>
                <a:lnTo>
                  <a:pt x="6969670" y="1149297"/>
                </a:lnTo>
                <a:lnTo>
                  <a:pt x="7024282" y="1168447"/>
                </a:lnTo>
                <a:lnTo>
                  <a:pt x="7078630" y="1187537"/>
                </a:lnTo>
                <a:lnTo>
                  <a:pt x="7132703" y="1206561"/>
                </a:lnTo>
                <a:lnTo>
                  <a:pt x="7186489" y="1225511"/>
                </a:lnTo>
                <a:lnTo>
                  <a:pt x="7239976" y="1244381"/>
                </a:lnTo>
                <a:lnTo>
                  <a:pt x="7293152" y="1263164"/>
                </a:lnTo>
                <a:lnTo>
                  <a:pt x="7346005" y="1281855"/>
                </a:lnTo>
                <a:lnTo>
                  <a:pt x="7398523" y="1300446"/>
                </a:lnTo>
                <a:lnTo>
                  <a:pt x="7450695" y="1318930"/>
                </a:lnTo>
                <a:lnTo>
                  <a:pt x="7502508" y="1337302"/>
                </a:lnTo>
                <a:lnTo>
                  <a:pt x="7553951" y="1355554"/>
                </a:lnTo>
                <a:lnTo>
                  <a:pt x="7605011" y="1373680"/>
                </a:lnTo>
                <a:lnTo>
                  <a:pt x="7655677" y="1391674"/>
                </a:lnTo>
                <a:lnTo>
                  <a:pt x="7705936" y="1409528"/>
                </a:lnTo>
                <a:lnTo>
                  <a:pt x="7755778" y="1427237"/>
                </a:lnTo>
                <a:lnTo>
                  <a:pt x="7805189" y="1444793"/>
                </a:lnTo>
                <a:lnTo>
                  <a:pt x="7854158" y="1462191"/>
                </a:lnTo>
                <a:lnTo>
                  <a:pt x="7902674" y="1479422"/>
                </a:lnTo>
                <a:lnTo>
                  <a:pt x="7950723" y="1496482"/>
                </a:lnTo>
                <a:lnTo>
                  <a:pt x="7998295" y="1513363"/>
                </a:lnTo>
                <a:lnTo>
                  <a:pt x="8045377" y="1530058"/>
                </a:lnTo>
                <a:lnTo>
                  <a:pt x="8091957" y="1546562"/>
                </a:lnTo>
                <a:lnTo>
                  <a:pt x="8138024" y="1562867"/>
                </a:lnTo>
                <a:lnTo>
                  <a:pt x="8183566" y="1578967"/>
                </a:lnTo>
                <a:lnTo>
                  <a:pt x="8228570" y="1594855"/>
                </a:lnTo>
                <a:lnTo>
                  <a:pt x="8273025" y="1610525"/>
                </a:lnTo>
                <a:lnTo>
                  <a:pt x="8316919" y="1625971"/>
                </a:lnTo>
                <a:lnTo>
                  <a:pt x="8360239" y="1641184"/>
                </a:lnTo>
                <a:lnTo>
                  <a:pt x="8402975" y="1656160"/>
                </a:lnTo>
                <a:lnTo>
                  <a:pt x="8445113" y="1670891"/>
                </a:lnTo>
                <a:lnTo>
                  <a:pt x="8486643" y="1685371"/>
                </a:lnTo>
                <a:lnTo>
                  <a:pt x="8527552" y="1699593"/>
                </a:lnTo>
                <a:lnTo>
                  <a:pt x="8567829" y="1713551"/>
                </a:lnTo>
                <a:lnTo>
                  <a:pt x="8607461" y="1727238"/>
                </a:lnTo>
                <a:lnTo>
                  <a:pt x="8646436" y="1740647"/>
                </a:lnTo>
                <a:lnTo>
                  <a:pt x="8684743" y="1753772"/>
                </a:lnTo>
                <a:lnTo>
                  <a:pt x="8722369" y="1766606"/>
                </a:lnTo>
                <a:lnTo>
                  <a:pt x="8759303" y="1779143"/>
                </a:lnTo>
                <a:lnTo>
                  <a:pt x="8795533" y="1791376"/>
                </a:lnTo>
                <a:lnTo>
                  <a:pt x="8865833" y="1814904"/>
                </a:lnTo>
                <a:lnTo>
                  <a:pt x="8933174" y="1837137"/>
                </a:lnTo>
                <a:lnTo>
                  <a:pt x="8997459" y="1858023"/>
                </a:lnTo>
                <a:lnTo>
                  <a:pt x="9058594" y="1877509"/>
                </a:lnTo>
                <a:lnTo>
                  <a:pt x="9116483" y="1895541"/>
                </a:lnTo>
                <a:lnTo>
                  <a:pt x="9171031" y="1912069"/>
                </a:lnTo>
                <a:lnTo>
                  <a:pt x="9283146" y="1944973"/>
                </a:lnTo>
                <a:lnTo>
                  <a:pt x="9363390" y="1968464"/>
                </a:lnTo>
                <a:lnTo>
                  <a:pt x="9437911" y="1990268"/>
                </a:lnTo>
                <a:lnTo>
                  <a:pt x="9506861" y="2010431"/>
                </a:lnTo>
                <a:lnTo>
                  <a:pt x="9570396" y="2028999"/>
                </a:lnTo>
                <a:lnTo>
                  <a:pt x="9628671" y="2046017"/>
                </a:lnTo>
                <a:lnTo>
                  <a:pt x="9681841" y="2061531"/>
                </a:lnTo>
                <a:lnTo>
                  <a:pt x="9730060" y="2075586"/>
                </a:lnTo>
                <a:lnTo>
                  <a:pt x="9773482" y="2088229"/>
                </a:lnTo>
                <a:lnTo>
                  <a:pt x="9812263" y="2099504"/>
                </a:lnTo>
                <a:lnTo>
                  <a:pt x="9876520" y="2118134"/>
                </a:lnTo>
                <a:lnTo>
                  <a:pt x="9924067" y="2131842"/>
                </a:lnTo>
                <a:lnTo>
                  <a:pt x="9966766" y="2143969"/>
                </a:lnTo>
                <a:lnTo>
                  <a:pt x="9978831" y="2147071"/>
                </a:lnTo>
                <a:lnTo>
                  <a:pt x="9976768" y="2146312"/>
                </a:lnTo>
                <a:lnTo>
                  <a:pt x="9927771" y="2131117"/>
                </a:lnTo>
                <a:lnTo>
                  <a:pt x="9872999" y="2114521"/>
                </a:lnTo>
                <a:lnTo>
                  <a:pt x="9828491" y="2101101"/>
                </a:lnTo>
                <a:lnTo>
                  <a:pt x="9779032" y="2086220"/>
                </a:lnTo>
                <a:lnTo>
                  <a:pt x="9725860" y="2070245"/>
                </a:lnTo>
                <a:lnTo>
                  <a:pt x="9670213" y="2053538"/>
                </a:lnTo>
                <a:lnTo>
                  <a:pt x="9613328" y="2036464"/>
                </a:lnTo>
              </a:path>
            </a:pathLst>
          </a:custGeom>
          <a:ln w="253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" name="object 9"/>
          <p:cNvSpPr/>
          <p:nvPr/>
        </p:nvSpPr>
        <p:spPr>
          <a:xfrm>
            <a:off x="2111231" y="3097516"/>
            <a:ext cx="954690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" name="object 11"/>
          <p:cNvSpPr/>
          <p:nvPr/>
        </p:nvSpPr>
        <p:spPr>
          <a:xfrm>
            <a:off x="2482515" y="3365418"/>
            <a:ext cx="6619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" name="文本框 1"/>
          <p:cNvSpPr txBox="1"/>
          <p:nvPr/>
        </p:nvSpPr>
        <p:spPr>
          <a:xfrm>
            <a:off x="1785418" y="3532819"/>
            <a:ext cx="16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清王朝由盛转衰</a:t>
            </a:r>
            <a:endParaRPr kumimoji="1"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1902149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土地兼并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晚清的危机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2030763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万马齐喑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14759" y="3907133"/>
            <a:ext cx="2709196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对外</a:t>
            </a:r>
            <a:r>
              <a:rPr lang="en-US" altLang="zh-CN" sz="30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0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闭关锁国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33012" y="1219760"/>
            <a:ext cx="2073599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官僚机构膨胀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904" y="94741"/>
            <a:ext cx="7886700" cy="994172"/>
          </a:xfrm>
        </p:spPr>
        <p:txBody>
          <a:bodyPr/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认识一下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唐宏宇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8956" y="1129553"/>
            <a:ext cx="5624232" cy="36510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国有企业内训师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员工培训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产品宣讲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课程策划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互联网教育产品教研、讲师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文案策划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资料整合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线上授课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551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1902149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土地兼并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晚清的危机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2030763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万马齐喑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14759" y="3907133"/>
            <a:ext cx="2709196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对外</a:t>
            </a:r>
            <a:r>
              <a:rPr lang="en-US" altLang="zh-CN" sz="30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0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闭关锁国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33012" y="1219760"/>
            <a:ext cx="2073599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官僚机构膨胀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3965728" y="2229329"/>
            <a:ext cx="846131" cy="86109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3" name="矩形 22"/>
          <p:cNvSpPr/>
          <p:nvPr/>
        </p:nvSpPr>
        <p:spPr>
          <a:xfrm>
            <a:off x="4776558" y="1933359"/>
            <a:ext cx="4511926" cy="1379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中国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社会的主要矛盾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7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地主阶级和农民阶级的矛盾</a:t>
            </a:r>
            <a:endParaRPr lang="en-US" altLang="zh-CN" sz="27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rgbClr val="0070C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47092" y="3332193"/>
            <a:ext cx="1179383" cy="3759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967" y="1766448"/>
            <a:ext cx="8387462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鸦片战争前中国封建社会的基本生产结构是小农经济，其主要特征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个体家庭为单位并与家庭手工业结合的自给自足的自然经济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以家族为单位的集体经济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以机器为生产工具的工场经济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个体家庭为单位并与家庭手工业结合的商业资本主义经济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967" y="1766448"/>
            <a:ext cx="8387462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鸦片战争前中国封建社会的基本生产结构是小农经济，其主要特征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个体家庭为单位并与家庭手工业结合的自给自足的自然经济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以家族为单位的集体经济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以机器为生产工具的工场经济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个体家庭为单位并与家庭手工业结合的商业资本主义经济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963" y="1519357"/>
            <a:ext cx="6768283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2.1840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鸦片战争前，中国封建社会的主要矛盾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 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地主阶级和农民阶级的矛盾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地主阶级和资产阶级的矛盾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工人阶级和资产阶级的矛盾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资产阶级和农民阶级的矛盾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963" y="1519357"/>
            <a:ext cx="6768283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2.1840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鸦片战争前，中国封建社会的主要矛盾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地主阶级和农民阶级的矛盾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地主阶级和资产阶级的矛盾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工人阶级和资产阶级的矛盾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资产阶级和农民阶级的矛盾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963" y="1519356"/>
            <a:ext cx="6768283" cy="228523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/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乾隆朝后期，清王朝在对外关系上实行的政策是（  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闭关锁国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侵略扩张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改革开放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殖民统治</a:t>
            </a:r>
          </a:p>
          <a:p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963" y="1519356"/>
            <a:ext cx="6768283" cy="228523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/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乾隆朝后期，清王朝在对外关系上实行的政策是（  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闭关锁国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侵略扩张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改革开放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殖民统治</a:t>
            </a:r>
          </a:p>
          <a:p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圆角矩形 8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  <a:endParaRPr lang="zh-CN" altLang="en-US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6972397" y="-37210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3" name="右箭头 12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4" name="文本框 13"/>
          <p:cNvSpPr txBox="1"/>
          <p:nvPr/>
        </p:nvSpPr>
        <p:spPr>
          <a:xfrm>
            <a:off x="8050334" y="367056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圆角矩形 8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  <a:endParaRPr lang="zh-CN" altLang="en-US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6972397" y="-37210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50334" y="367056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6" name="文本框 15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7" name="右箭头 16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0296" y="1199898"/>
            <a:ext cx="62103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鸦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片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战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争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前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的</a:t>
            </a:r>
          </a:p>
          <a:p>
            <a:r>
              <a:rPr lang="zh-CN" altLang="en-US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世</a:t>
            </a:r>
          </a:p>
          <a:p>
            <a:r>
              <a:rPr lang="zh-CN" altLang="en-US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界</a:t>
            </a:r>
            <a:endParaRPr lang="zh-CN" altLang="en-US" sz="24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32225" y="3289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</a:t>
            </a:r>
          </a:p>
        </p:txBody>
      </p:sp>
      <p:sp>
        <p:nvSpPr>
          <p:cNvPr id="48" name="MH_Others_1"/>
          <p:cNvSpPr/>
          <p:nvPr>
            <p:custDataLst>
              <p:tags r:id="rId1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2"/>
            </p:custDataLst>
          </p:nvPr>
        </p:nvSpPr>
        <p:spPr>
          <a:xfrm>
            <a:off x="871326" y="178401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4" name="MH_Others_8"/>
          <p:cNvSpPr/>
          <p:nvPr>
            <p:custDataLst>
              <p:tags r:id="rId3"/>
            </p:custDataLst>
          </p:nvPr>
        </p:nvSpPr>
        <p:spPr>
          <a:xfrm>
            <a:off x="871326" y="262767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7" name="MH_Others_8"/>
          <p:cNvSpPr/>
          <p:nvPr>
            <p:custDataLst>
              <p:tags r:id="rId4"/>
            </p:custDataLst>
          </p:nvPr>
        </p:nvSpPr>
        <p:spPr>
          <a:xfrm>
            <a:off x="871326" y="354949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9" name="MH_Others_7"/>
          <p:cNvCxnSpPr/>
          <p:nvPr>
            <p:custDataLst>
              <p:tags r:id="rId5"/>
            </p:custDataLst>
          </p:nvPr>
        </p:nvCxnSpPr>
        <p:spPr>
          <a:xfrm>
            <a:off x="1048880" y="3646474"/>
            <a:ext cx="403482" cy="162307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MH_Others_7"/>
          <p:cNvCxnSpPr/>
          <p:nvPr>
            <p:custDataLst>
              <p:tags r:id="rId6"/>
            </p:custDataLst>
          </p:nvPr>
        </p:nvCxnSpPr>
        <p:spPr>
          <a:xfrm>
            <a:off x="1068406" y="2725883"/>
            <a:ext cx="403482" cy="162307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MH_Others_7"/>
          <p:cNvCxnSpPr/>
          <p:nvPr>
            <p:custDataLst>
              <p:tags r:id="rId7"/>
            </p:custDataLst>
          </p:nvPr>
        </p:nvCxnSpPr>
        <p:spPr>
          <a:xfrm>
            <a:off x="1093647" y="1923402"/>
            <a:ext cx="403482" cy="162307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Entry_1">
            <a:hlinkClick r:id="rId13" action="ppaction://hlinksldjump"/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61857" y="1915410"/>
            <a:ext cx="831064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方正隶二简体" panose="03000509000000000000" pitchFamily="65" charset="-122"/>
                <a:ea typeface="方正隶二简体" panose="03000509000000000000" pitchFamily="65" charset="-122"/>
              </a:rPr>
              <a:t>经济</a:t>
            </a:r>
          </a:p>
        </p:txBody>
      </p:sp>
      <p:sp>
        <p:nvSpPr>
          <p:cNvPr id="16" name="MH_Entry_1">
            <a:hlinkClick r:id="rId13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77239" y="2701885"/>
            <a:ext cx="815682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方正隶二简体" panose="03000509000000000000" pitchFamily="65" charset="-122"/>
                <a:ea typeface="方正隶二简体" panose="03000509000000000000" pitchFamily="65" charset="-122"/>
              </a:rPr>
              <a:t>政治</a:t>
            </a:r>
          </a:p>
        </p:txBody>
      </p:sp>
      <p:sp>
        <p:nvSpPr>
          <p:cNvPr id="6" name="MH_Entry_1">
            <a:hlinkClick r:id="rId13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21994" y="3599140"/>
            <a:ext cx="676301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方正隶二简体" panose="03000509000000000000" pitchFamily="65" charset="-122"/>
                <a:ea typeface="方正隶二简体" panose="03000509000000000000" pitchFamily="65" charset="-122"/>
              </a:rPr>
              <a:t>殖民</a:t>
            </a:r>
            <a:endParaRPr lang="en-US" altLang="zh-CN" sz="2400" dirty="0">
              <a:latin typeface="方正隶二简体" panose="03000509000000000000" pitchFamily="65" charset="-122"/>
              <a:ea typeface="方正隶二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92921" y="1945204"/>
            <a:ext cx="141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工业革命后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92921" y="2576566"/>
            <a:ext cx="155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英国爆发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资产阶级革命</a:t>
            </a:r>
          </a:p>
        </p:txBody>
      </p:sp>
      <p:sp>
        <p:nvSpPr>
          <p:cNvPr id="12" name="右箭头 11"/>
          <p:cNvSpPr/>
          <p:nvPr/>
        </p:nvSpPr>
        <p:spPr>
          <a:xfrm>
            <a:off x="4376753" y="1956170"/>
            <a:ext cx="859316" cy="34486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3" name="矩形 12"/>
          <p:cNvSpPr/>
          <p:nvPr/>
        </p:nvSpPr>
        <p:spPr>
          <a:xfrm>
            <a:off x="5674285" y="195398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8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资本主义经济的发展</a:t>
            </a:r>
          </a:p>
        </p:txBody>
      </p:sp>
      <p:sp>
        <p:nvSpPr>
          <p:cNvPr id="14" name="矩形 13"/>
          <p:cNvSpPr/>
          <p:nvPr/>
        </p:nvSpPr>
        <p:spPr>
          <a:xfrm>
            <a:off x="5714818" y="2701885"/>
            <a:ext cx="242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资本主义制度确立在欧美主要国家</a:t>
            </a:r>
          </a:p>
        </p:txBody>
      </p:sp>
      <p:sp>
        <p:nvSpPr>
          <p:cNvPr id="22" name="右箭头 21"/>
          <p:cNvSpPr/>
          <p:nvPr/>
        </p:nvSpPr>
        <p:spPr>
          <a:xfrm>
            <a:off x="4376753" y="2765041"/>
            <a:ext cx="859316" cy="34486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3" name="文本框 8"/>
          <p:cNvSpPr txBox="1"/>
          <p:nvPr/>
        </p:nvSpPr>
        <p:spPr>
          <a:xfrm>
            <a:off x="2345262" y="3332765"/>
            <a:ext cx="177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帝国主义瞅准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商品市场、原料产地</a:t>
            </a:r>
          </a:p>
        </p:txBody>
      </p:sp>
      <p:sp>
        <p:nvSpPr>
          <p:cNvPr id="24" name="右箭头 23"/>
          <p:cNvSpPr/>
          <p:nvPr/>
        </p:nvSpPr>
        <p:spPr>
          <a:xfrm>
            <a:off x="4376754" y="3620786"/>
            <a:ext cx="859316" cy="34486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5" name="矩形 24"/>
          <p:cNvSpPr/>
          <p:nvPr/>
        </p:nvSpPr>
        <p:spPr>
          <a:xfrm>
            <a:off x="5714817" y="367094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中国开始沦为半殖民地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9151" y="1096810"/>
            <a:ext cx="1179383" cy="3759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67468" y="322070"/>
            <a:ext cx="6976382" cy="408038"/>
          </a:xfrm>
        </p:spPr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tx1"/>
                </a:solidFill>
              </a:rPr>
              <a:t>关于教材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8878" y="1286919"/>
            <a:ext cx="5111945" cy="288759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搜索方式：自考近代史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课程代码：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03708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版本：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年版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内容变动非常少，主要以简洁精练为主</a:t>
            </a:r>
          </a:p>
          <a:p>
            <a:pPr>
              <a:lnSpc>
                <a:spcPct val="200000"/>
              </a:lnSpc>
            </a:pPr>
            <a:endParaRPr lang="zh-CN" altLang="en-US" sz="15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91" y="893449"/>
            <a:ext cx="2605390" cy="36745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479" y="1625493"/>
            <a:ext cx="8784771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西方列强在资本主义制度确立和工业革命之后，其殖民扩张的主要目的是（  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海盗式掠夺土地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海盗式掠夺财物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传播资本主义科学技术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开辟商品倾销市场</a:t>
            </a: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479" y="1625493"/>
            <a:ext cx="8784771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西方列强在资本主义制度确立和工业革命之后，其殖民扩张的主要目的是（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海盗式掠夺土地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海盗式掠夺财物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传播资本主义科学技术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开辟商品倾销市场</a:t>
            </a: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5" name="文本框 4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左大括号 14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7" name="文本框 16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8" name="右箭头 17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5" name="文本框 4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5" name="文本框 14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28313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89991" y="2476076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89991" y="2918016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00341" y="3397551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5" name="文本框 4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050334" y="374252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5" name="文本框 14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28313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军事侵略（首要）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89991" y="2476076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89991" y="2918016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00341" y="3397551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19" y="2162074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48455" y="2187979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48455" y="2187979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48455" y="2187979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3010339" y="4270903"/>
            <a:ext cx="1897069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013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英法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联军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火烧圆明园</a:t>
            </a:r>
            <a:endParaRPr lang="en-US" altLang="zh-CN" sz="1013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968846" y="4527200"/>
            <a:ext cx="1407297" cy="3898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二丫火烧圆明园</a:t>
            </a: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920051" y="2201138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666037" y="2306782"/>
            <a:ext cx="34289" cy="854372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3010339" y="4270903"/>
            <a:ext cx="1897069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013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英法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联军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火烧圆明园</a:t>
            </a:r>
            <a:endParaRPr lang="en-US" altLang="zh-CN" sz="1013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76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AutoShape 10"/>
          <p:cNvSpPr/>
          <p:nvPr/>
        </p:nvSpPr>
        <p:spPr bwMode="auto">
          <a:xfrm>
            <a:off x="3485139" y="2890792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3" name="矩形 52"/>
          <p:cNvSpPr/>
          <p:nvPr/>
        </p:nvSpPr>
        <p:spPr>
          <a:xfrm>
            <a:off x="2709045" y="1576354"/>
            <a:ext cx="1752219" cy="435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1858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013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天津条约</a:t>
            </a: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</p:txBody>
      </p:sp>
      <p:sp>
        <p:nvSpPr>
          <p:cNvPr id="54" name="矩形 53"/>
          <p:cNvSpPr/>
          <p:nvPr/>
        </p:nvSpPr>
        <p:spPr>
          <a:xfrm>
            <a:off x="2958261" y="2050450"/>
            <a:ext cx="140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允许国外公使常驻北京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。外国公使可以直接向中国政府发号施令。</a:t>
            </a:r>
          </a:p>
        </p:txBody>
      </p:sp>
      <p:sp>
        <p:nvSpPr>
          <p:cNvPr id="55" name="矩形 54"/>
          <p:cNvSpPr/>
          <p:nvPr/>
        </p:nvSpPr>
        <p:spPr>
          <a:xfrm>
            <a:off x="4266632" y="1316127"/>
            <a:ext cx="180108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1860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北京条约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割去香港岛对岸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九龙半岛南端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和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昂船洲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给英国。</a:t>
            </a:r>
          </a:p>
        </p:txBody>
      </p:sp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280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86A94CD-168D-4206-B645-64BA07279442}"/>
              </a:ext>
            </a:extLst>
          </p:cNvPr>
          <p:cNvSpPr/>
          <p:nvPr/>
        </p:nvSpPr>
        <p:spPr>
          <a:xfrm>
            <a:off x="4185903" y="2442380"/>
            <a:ext cx="1600782" cy="46166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圆角矩形 33">
            <a:extLst>
              <a:ext uri="{FF2B5EF4-FFF2-40B4-BE49-F238E27FC236}">
                <a16:creationId xmlns:a16="http://schemas.microsoft.com/office/drawing/2014/main" id="{5B32C37A-3D36-48EA-9EC9-D06CDB74B974}"/>
              </a:ext>
            </a:extLst>
          </p:cNvPr>
          <p:cNvSpPr/>
          <p:nvPr/>
        </p:nvSpPr>
        <p:spPr>
          <a:xfrm>
            <a:off x="2968846" y="4527200"/>
            <a:ext cx="1407297" cy="3898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二丫火烧圆明园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920051" y="2201138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666037" y="2306782"/>
            <a:ext cx="34289" cy="854372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3010339" y="4270903"/>
            <a:ext cx="1897069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013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英法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联军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火烧圆明园</a:t>
            </a:r>
            <a:endParaRPr lang="en-US" altLang="zh-CN" sz="1013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76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AutoShape 10"/>
          <p:cNvSpPr/>
          <p:nvPr/>
        </p:nvSpPr>
        <p:spPr bwMode="auto">
          <a:xfrm>
            <a:off x="3485139" y="2890792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3" name="矩形 52"/>
          <p:cNvSpPr/>
          <p:nvPr/>
        </p:nvSpPr>
        <p:spPr>
          <a:xfrm>
            <a:off x="2709045" y="1576354"/>
            <a:ext cx="1752219" cy="435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1858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013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天津条约</a:t>
            </a: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</p:txBody>
      </p:sp>
      <p:sp>
        <p:nvSpPr>
          <p:cNvPr id="54" name="矩形 53"/>
          <p:cNvSpPr/>
          <p:nvPr/>
        </p:nvSpPr>
        <p:spPr>
          <a:xfrm>
            <a:off x="2958261" y="2050450"/>
            <a:ext cx="140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允许国外公使常驻北京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。外国公使可以直接向中国政府发号施令。</a:t>
            </a:r>
          </a:p>
        </p:txBody>
      </p:sp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280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7" name="矩形 56"/>
          <p:cNvSpPr/>
          <p:nvPr/>
        </p:nvSpPr>
        <p:spPr>
          <a:xfrm>
            <a:off x="4185903" y="2442380"/>
            <a:ext cx="1600782" cy="46166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6612" y="4206270"/>
            <a:ext cx="2111003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马关条约</a:t>
            </a: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 lvl="0" algn="ctr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台湾全岛及所有附属各岛屿和澎湖列岛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</a:t>
            </a:r>
            <a:endParaRPr lang="en-US" altLang="zh-CN" sz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6C18CC7-AC69-4408-90A9-1420D463A64D}"/>
              </a:ext>
            </a:extLst>
          </p:cNvPr>
          <p:cNvSpPr/>
          <p:nvPr/>
        </p:nvSpPr>
        <p:spPr>
          <a:xfrm>
            <a:off x="4266632" y="1316127"/>
            <a:ext cx="180108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1860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北京条约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割去香港岛对岸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九龙半岛南端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和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昂船洲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给英国。</a:t>
            </a:r>
          </a:p>
        </p:txBody>
      </p:sp>
      <p:sp>
        <p:nvSpPr>
          <p:cNvPr id="55" name="圆角矩形 33">
            <a:extLst>
              <a:ext uri="{FF2B5EF4-FFF2-40B4-BE49-F238E27FC236}">
                <a16:creationId xmlns:a16="http://schemas.microsoft.com/office/drawing/2014/main" id="{9139BAD6-17A3-45D7-9468-7E0B16B01DC6}"/>
              </a:ext>
            </a:extLst>
          </p:cNvPr>
          <p:cNvSpPr/>
          <p:nvPr/>
        </p:nvSpPr>
        <p:spPr>
          <a:xfrm>
            <a:off x="2968846" y="4527200"/>
            <a:ext cx="1407297" cy="3898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二丫火烧圆明园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651" y="344433"/>
            <a:ext cx="6976382" cy="408038"/>
          </a:xfrm>
        </p:spPr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tx1"/>
                </a:solidFill>
              </a:rPr>
              <a:t>关于考试题型</a:t>
            </a:r>
          </a:p>
        </p:txBody>
      </p:sp>
      <p:graphicFrame>
        <p:nvGraphicFramePr>
          <p:cNvPr id="8195" name="表格占位符 8194"/>
          <p:cNvGraphicFramePr>
            <a:graphicFrameLocks noGrp="1"/>
          </p:cNvGraphicFramePr>
          <p:nvPr>
            <p:ph idx="1"/>
          </p:nvPr>
        </p:nvGraphicFramePr>
        <p:xfrm>
          <a:off x="1150688" y="1849346"/>
          <a:ext cx="6192678" cy="1631632"/>
        </p:xfrm>
        <a:graphic>
          <a:graphicData uri="http://schemas.openxmlformats.org/drawingml/2006/table">
            <a:tbl>
              <a:tblPr/>
              <a:tblGrid>
                <a:gridCol w="2458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146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华文中宋" panose="02010600040101010101" pitchFamily="2" charset="-122"/>
                        </a:rPr>
                        <a:t>题型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题目数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总分值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华文中宋" panose="02010600040101010101" pitchFamily="2" charset="-122"/>
                        </a:rPr>
                        <a:t>单选题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500" b="1" i="0" u="none" kern="1200" baseline="0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25</a:t>
                      </a:r>
                      <a:endParaRPr lang="zh-CN" altLang="en-US" sz="1500" b="1" i="0" u="none" kern="1200" baseline="0" dirty="0">
                        <a:solidFill>
                          <a:srgbClr val="C0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x-none" sz="1500" b="1" i="0" u="none" kern="1200" baseline="0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50</a:t>
                      </a:r>
                      <a:r>
                        <a:rPr lang="zh-CN" altLang="en-US" sz="1500" b="1" i="0" u="none" kern="1200" baseline="0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分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146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简答题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5</a:t>
                      </a:r>
                      <a:endParaRPr lang="zh-CN" altLang="en-US" sz="1500" b="1" i="0" u="none" kern="1200" baseline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30分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论述题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3</a:t>
                      </a: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选</a:t>
                      </a:r>
                      <a:r>
                        <a:rPr lang="en-US" altLang="zh-CN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2</a:t>
                      </a:r>
                      <a:endParaRPr lang="zh-CN" altLang="en-US" sz="1500" b="1" i="0" u="none" kern="1200" baseline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20分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90807" y="14409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666037" y="2306782"/>
            <a:ext cx="34289" cy="854372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3010339" y="4270903"/>
            <a:ext cx="1897069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英法联军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火烧圆明园</a:t>
            </a:r>
            <a:endParaRPr lang="en-US" altLang="zh-CN" sz="1013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76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AutoShape 10"/>
          <p:cNvSpPr/>
          <p:nvPr/>
        </p:nvSpPr>
        <p:spPr bwMode="auto">
          <a:xfrm>
            <a:off x="3485139" y="2890792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3" name="矩形 52"/>
          <p:cNvSpPr/>
          <p:nvPr/>
        </p:nvSpPr>
        <p:spPr>
          <a:xfrm>
            <a:off x="2709045" y="1576354"/>
            <a:ext cx="1752219" cy="435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1858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013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天津条约</a:t>
            </a: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</p:txBody>
      </p:sp>
      <p:sp>
        <p:nvSpPr>
          <p:cNvPr id="54" name="矩形 53"/>
          <p:cNvSpPr/>
          <p:nvPr/>
        </p:nvSpPr>
        <p:spPr>
          <a:xfrm>
            <a:off x="2958261" y="2050450"/>
            <a:ext cx="140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允许国外公使常驻北京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。外国公使可以直接向中国政府发号施令。</a:t>
            </a:r>
          </a:p>
        </p:txBody>
      </p:sp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280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41" name="矩形 40"/>
          <p:cNvSpPr/>
          <p:nvPr/>
        </p:nvSpPr>
        <p:spPr>
          <a:xfrm>
            <a:off x="4776612" y="4206270"/>
            <a:ext cx="2111003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马关条约</a:t>
            </a: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 lvl="0" algn="ctr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台湾全岛及所有附属各岛屿和澎湖列岛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</a:t>
            </a:r>
            <a:endParaRPr lang="en-US" altLang="zh-CN" sz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127621" y="2050450"/>
            <a:ext cx="1702346" cy="591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辛丑条约</a:t>
            </a: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 lvl="0" algn="ctr">
              <a:spcBef>
                <a:spcPct val="20000"/>
              </a:spcBef>
            </a:pP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完全沦为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</a:t>
            </a:r>
            <a:endParaRPr lang="en-US" altLang="zh-CN" sz="1013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7ADBD78-E484-4B14-9339-8D209609B99B}"/>
              </a:ext>
            </a:extLst>
          </p:cNvPr>
          <p:cNvSpPr/>
          <p:nvPr/>
        </p:nvSpPr>
        <p:spPr>
          <a:xfrm>
            <a:off x="4185903" y="2442380"/>
            <a:ext cx="1600782" cy="46166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A800EFF-84AD-4B4E-AD4D-B355AB72F834}"/>
              </a:ext>
            </a:extLst>
          </p:cNvPr>
          <p:cNvSpPr/>
          <p:nvPr/>
        </p:nvSpPr>
        <p:spPr>
          <a:xfrm>
            <a:off x="4266632" y="1316127"/>
            <a:ext cx="180108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1860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北京条约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割去香港岛对岸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九龙半岛南端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和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昂船洲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给英国。</a:t>
            </a:r>
          </a:p>
        </p:txBody>
      </p:sp>
      <p:sp>
        <p:nvSpPr>
          <p:cNvPr id="60" name="圆角矩形 33">
            <a:extLst>
              <a:ext uri="{FF2B5EF4-FFF2-40B4-BE49-F238E27FC236}">
                <a16:creationId xmlns:a16="http://schemas.microsoft.com/office/drawing/2014/main" id="{D343FEF1-CB21-4475-A60E-2636C59512DC}"/>
              </a:ext>
            </a:extLst>
          </p:cNvPr>
          <p:cNvSpPr/>
          <p:nvPr/>
        </p:nvSpPr>
        <p:spPr>
          <a:xfrm>
            <a:off x="2968846" y="4527200"/>
            <a:ext cx="1407297" cy="3898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二丫火烧圆明园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5803464" y="1924950"/>
            <a:ext cx="13728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马关条约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辛丑条约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天津条约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69522" y="1511920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中国开始沦为半殖民地半封建社会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1069522" y="2050763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割香港岛给英国</a:t>
            </a:r>
            <a:endParaRPr kumimoji="1" lang="en-US" altLang="zh-CN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069522" y="2582250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割香港岛对岸九龙半岛</a:t>
            </a:r>
            <a:endParaRPr kumimoji="1" lang="en-US" altLang="zh-CN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1069522" y="3113738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割台湾岛给日本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1069522" y="3645225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中国完全沦为半殖民地半封建社会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1069522" y="4094282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允许外国公使常驻北京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5803464" y="1924950"/>
            <a:ext cx="13728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马关条约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辛丑条约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天津条约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69522" y="1511920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中国开始沦为半殖民地半封建社会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1069522" y="2050763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割香港岛给英国</a:t>
            </a:r>
            <a:endParaRPr kumimoji="1" lang="en-US" altLang="zh-CN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069522" y="2582250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割香港岛对岸九龙半岛</a:t>
            </a:r>
            <a:endParaRPr kumimoji="1" lang="en-US" altLang="zh-CN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1069522" y="3113738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割台湾岛给日本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1069522" y="3645225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中国完全沦为半殖民地半封建社会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1069522" y="4094282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允许外国公使常驻北京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3869872" y="1710339"/>
            <a:ext cx="2114550" cy="4042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 flipV="1">
            <a:off x="3869872" y="2110389"/>
            <a:ext cx="2114550" cy="15297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>
            <a:off x="3869872" y="2757619"/>
            <a:ext cx="2114550" cy="11937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 flipV="1">
            <a:off x="3869872" y="2551552"/>
            <a:ext cx="2114550" cy="7637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/>
          <p:cNvCxnSpPr/>
          <p:nvPr/>
        </p:nvCxnSpPr>
        <p:spPr>
          <a:xfrm flipV="1">
            <a:off x="3869872" y="2970852"/>
            <a:ext cx="2114550" cy="8673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/>
          <p:nvPr/>
        </p:nvCxnSpPr>
        <p:spPr>
          <a:xfrm flipV="1">
            <a:off x="3869872" y="3458383"/>
            <a:ext cx="2114550" cy="8441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2108171" y="1684528"/>
            <a:ext cx="1372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马关条约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辛丑条约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天津条约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00700" y="1684528"/>
            <a:ext cx="186962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第二次鸦片战争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甲午中日战争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八国联军侵华战争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2108171" y="1684528"/>
            <a:ext cx="1372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马关条约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辛丑条约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天津条约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64" name="直线连接符 63"/>
          <p:cNvCxnSpPr/>
          <p:nvPr/>
        </p:nvCxnSpPr>
        <p:spPr>
          <a:xfrm>
            <a:off x="3424872" y="1866788"/>
            <a:ext cx="2273721" cy="143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3424872" y="2431233"/>
            <a:ext cx="2273721" cy="140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>
            <a:endCxn id="36" idx="1"/>
          </p:cNvCxnSpPr>
          <p:nvPr/>
        </p:nvCxnSpPr>
        <p:spPr>
          <a:xfrm>
            <a:off x="3424873" y="2956429"/>
            <a:ext cx="2175827" cy="2746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 flipV="1">
            <a:off x="3444427" y="2571750"/>
            <a:ext cx="2254166" cy="14922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600700" y="1684528"/>
            <a:ext cx="186962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第二次鸦片战争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甲午中日战争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八国联军侵华战争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4" name="直线连接符 53"/>
          <p:cNvCxnSpPr/>
          <p:nvPr/>
        </p:nvCxnSpPr>
        <p:spPr>
          <a:xfrm>
            <a:off x="3444427" y="3506771"/>
            <a:ext cx="2254166" cy="433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2382" y="1843742"/>
            <a:ext cx="6408712" cy="168507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1.1860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年洗劫和烧毁圆明园的外国侵略军是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（   ）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日本侵略军 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B.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英法联军 </a:t>
            </a:r>
          </a:p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俄国侵略军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D.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八国联军 </a:t>
            </a: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2382" y="1843742"/>
            <a:ext cx="6408712" cy="168507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1.1860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年洗劫和烧毁圆明园的外国侵略军是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en-US" altLang="zh-CN" sz="2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日本侵略军 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B.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英法联军 </a:t>
            </a:r>
          </a:p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俄国侵略军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D.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八国联军 </a:t>
            </a: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5183" y="1198764"/>
            <a:ext cx="7612390" cy="307006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第一次鸦片战争后，清政府被迫与英国签订的不平等条约是（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望厦条约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黄埔条约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b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瑷珲条约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5183" y="1198764"/>
            <a:ext cx="7612390" cy="307006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第一次鸦片战争后，清政府被迫与英国签订的不平等条约是（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望厦条约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（美国）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黄埔条约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（法国）</a:t>
            </a:r>
            <a:b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瑷珲条约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（俄国）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5" name="文本框 4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5" name="文本框 14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2831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89991" y="2476076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89991" y="2918016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00341" y="3397551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404810"/>
            <a:ext cx="187667" cy="44717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1063747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852956" y="3695385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控制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通商口岸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操纵中国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外交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控制中国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内政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宗教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渗透和侵略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剥夺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关税自主权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控制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通商口岸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操纵中国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外交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控制中国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内政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宗教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渗透和侵略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剥夺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关税自主权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10" name="直线连接符 9"/>
          <p:cNvCxnSpPr>
            <a:cxnSpLocks/>
          </p:cNvCxnSpPr>
          <p:nvPr/>
        </p:nvCxnSpPr>
        <p:spPr>
          <a:xfrm>
            <a:off x="3268199" y="1830883"/>
            <a:ext cx="2267345" cy="8873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>
            <a:cxnSpLocks/>
          </p:cNvCxnSpPr>
          <p:nvPr/>
        </p:nvCxnSpPr>
        <p:spPr>
          <a:xfrm flipV="1">
            <a:off x="3379808" y="1988061"/>
            <a:ext cx="2123541" cy="2199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cxnSpLocks/>
          </p:cNvCxnSpPr>
          <p:nvPr/>
        </p:nvCxnSpPr>
        <p:spPr>
          <a:xfrm flipV="1">
            <a:off x="3379808" y="1988060"/>
            <a:ext cx="2123541" cy="8477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>
            <a:cxnSpLocks/>
          </p:cNvCxnSpPr>
          <p:nvPr/>
        </p:nvCxnSpPr>
        <p:spPr>
          <a:xfrm>
            <a:off x="3518704" y="3356658"/>
            <a:ext cx="2016839" cy="916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>
            <a:cxnSpLocks/>
          </p:cNvCxnSpPr>
          <p:nvPr/>
        </p:nvCxnSpPr>
        <p:spPr>
          <a:xfrm flipV="1">
            <a:off x="3608458" y="2718199"/>
            <a:ext cx="1927085" cy="114774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3">
            <a:extLst>
              <a:ext uri="{FF2B5EF4-FFF2-40B4-BE49-F238E27FC236}">
                <a16:creationId xmlns:a16="http://schemas.microsoft.com/office/drawing/2014/main" id="{C3F07DEC-7A92-4747-A6F2-274F2578BE60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91EA29E7-949B-430D-8098-81F83687B5E6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7" name="圆角矩形 8">
            <a:extLst>
              <a:ext uri="{FF2B5EF4-FFF2-40B4-BE49-F238E27FC236}">
                <a16:creationId xmlns:a16="http://schemas.microsoft.com/office/drawing/2014/main" id="{78041A32-1242-4792-A5DA-BB7E5F47893D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把持中国海关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反抗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8" name="圆角矩形 3">
            <a:extLst>
              <a:ext uri="{FF2B5EF4-FFF2-40B4-BE49-F238E27FC236}">
                <a16:creationId xmlns:a16="http://schemas.microsoft.com/office/drawing/2014/main" id="{688CAE83-3B2D-48AE-BC62-C7695F9FC2EE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0" name="圆角矩形 6">
            <a:extLst>
              <a:ext uri="{FF2B5EF4-FFF2-40B4-BE49-F238E27FC236}">
                <a16:creationId xmlns:a16="http://schemas.microsoft.com/office/drawing/2014/main" id="{FEDA2986-863B-48F8-B29D-20E8C6E21D26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1" name="圆角矩形 8">
            <a:extLst>
              <a:ext uri="{FF2B5EF4-FFF2-40B4-BE49-F238E27FC236}">
                <a16:creationId xmlns:a16="http://schemas.microsoft.com/office/drawing/2014/main" id="{C2E5730D-2326-4AEB-94D7-4D6B3DA524FD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把持中国海关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反抗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2590319" y="1796256"/>
            <a:ext cx="2945224" cy="16520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">
            <a:extLst>
              <a:ext uri="{FF2B5EF4-FFF2-40B4-BE49-F238E27FC236}">
                <a16:creationId xmlns:a16="http://schemas.microsoft.com/office/drawing/2014/main" id="{9EE590B8-F376-4161-A9F6-9EBBCD3A1667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C418DE8F-1614-45B5-8E25-BAAD298D613B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3" name="圆角矩形 8">
            <a:extLst>
              <a:ext uri="{FF2B5EF4-FFF2-40B4-BE49-F238E27FC236}">
                <a16:creationId xmlns:a16="http://schemas.microsoft.com/office/drawing/2014/main" id="{2C1C4391-315A-4FE8-BAA6-68A9938E306A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9" name="矩形 8"/>
          <p:cNvSpPr/>
          <p:nvPr/>
        </p:nvSpPr>
        <p:spPr>
          <a:xfrm>
            <a:off x="1282562" y="2212270"/>
            <a:ext cx="63818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</a:t>
            </a:r>
            <a:r>
              <a:rPr lang="zh-CN" altLang="en-US" sz="21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海关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  垄断海关高级官员，掌控海关税务。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把持中国海关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反抗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2590319" y="1796256"/>
            <a:ext cx="2945224" cy="16520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">
            <a:extLst>
              <a:ext uri="{FF2B5EF4-FFF2-40B4-BE49-F238E27FC236}">
                <a16:creationId xmlns:a16="http://schemas.microsoft.com/office/drawing/2014/main" id="{9EE590B8-F376-4161-A9F6-9EBBCD3A1667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C418DE8F-1614-45B5-8E25-BAAD298D613B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3" name="圆角矩形 8">
            <a:extLst>
              <a:ext uri="{FF2B5EF4-FFF2-40B4-BE49-F238E27FC236}">
                <a16:creationId xmlns:a16="http://schemas.microsoft.com/office/drawing/2014/main" id="{2C1C4391-315A-4FE8-BAA6-68A9938E306A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  <p:extLst>
      <p:ext uri="{BB962C8B-B14F-4D97-AF65-F5344CB8AC3E}">
        <p14:creationId xmlns:p14="http://schemas.microsoft.com/office/powerpoint/2010/main" val="3203504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把持中国海关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反抗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2590319" y="1796256"/>
            <a:ext cx="2945224" cy="16520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>
            <a:cxnSpLocks/>
          </p:cNvCxnSpPr>
          <p:nvPr/>
        </p:nvCxnSpPr>
        <p:spPr>
          <a:xfrm flipV="1">
            <a:off x="2990369" y="1988060"/>
            <a:ext cx="2512980" cy="2903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/>
          </p:cNvCxnSpPr>
          <p:nvPr/>
        </p:nvCxnSpPr>
        <p:spPr>
          <a:xfrm flipV="1">
            <a:off x="2990368" y="2718198"/>
            <a:ext cx="2545175" cy="70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cxnSpLocks/>
          </p:cNvCxnSpPr>
          <p:nvPr/>
        </p:nvCxnSpPr>
        <p:spPr>
          <a:xfrm flipV="1">
            <a:off x="2990369" y="1988060"/>
            <a:ext cx="2512980" cy="131080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>
            <a:cxnSpLocks/>
          </p:cNvCxnSpPr>
          <p:nvPr/>
        </p:nvCxnSpPr>
        <p:spPr>
          <a:xfrm flipV="1">
            <a:off x="2990368" y="2718198"/>
            <a:ext cx="2545175" cy="10508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3">
            <a:extLst>
              <a:ext uri="{FF2B5EF4-FFF2-40B4-BE49-F238E27FC236}">
                <a16:creationId xmlns:a16="http://schemas.microsoft.com/office/drawing/2014/main" id="{DC601004-82BF-4DF4-8524-198C6A88FC06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6">
            <a:extLst>
              <a:ext uri="{FF2B5EF4-FFF2-40B4-BE49-F238E27FC236}">
                <a16:creationId xmlns:a16="http://schemas.microsoft.com/office/drawing/2014/main" id="{D639D141-5EE5-4B58-A8CB-6421CCD73656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8">
            <a:extLst>
              <a:ext uri="{FF2B5EF4-FFF2-40B4-BE49-F238E27FC236}">
                <a16:creationId xmlns:a16="http://schemas.microsoft.com/office/drawing/2014/main" id="{E9F413D3-82FA-4B3E-8576-E3086DC0AD4C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651363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651363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3006699" y="1892158"/>
            <a:ext cx="2528845" cy="8260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>
            <a:cxnSpLocks/>
          </p:cNvCxnSpPr>
          <p:nvPr/>
        </p:nvCxnSpPr>
        <p:spPr>
          <a:xfrm>
            <a:off x="2798509" y="2448758"/>
            <a:ext cx="2737034" cy="9995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/>
          </p:cNvCxnSpPr>
          <p:nvPr/>
        </p:nvCxnSpPr>
        <p:spPr>
          <a:xfrm flipV="1">
            <a:off x="3191802" y="1988060"/>
            <a:ext cx="2311547" cy="9751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">
            <a:extLst>
              <a:ext uri="{FF2B5EF4-FFF2-40B4-BE49-F238E27FC236}">
                <a16:creationId xmlns:a16="http://schemas.microsoft.com/office/drawing/2014/main" id="{3D25C30E-D814-4B96-8C26-7499159AFB2E}"/>
              </a:ext>
            </a:extLst>
          </p:cNvPr>
          <p:cNvSpPr/>
          <p:nvPr/>
        </p:nvSpPr>
        <p:spPr>
          <a:xfrm>
            <a:off x="5503349" y="1768157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3" name="圆角矩形 6">
            <a:extLst>
              <a:ext uri="{FF2B5EF4-FFF2-40B4-BE49-F238E27FC236}">
                <a16:creationId xmlns:a16="http://schemas.microsoft.com/office/drawing/2014/main" id="{36906D29-73BA-4045-9A66-5C2A89089E10}"/>
              </a:ext>
            </a:extLst>
          </p:cNvPr>
          <p:cNvSpPr/>
          <p:nvPr/>
        </p:nvSpPr>
        <p:spPr>
          <a:xfrm>
            <a:off x="5535543" y="2498295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4" name="圆角矩形 8">
            <a:extLst>
              <a:ext uri="{FF2B5EF4-FFF2-40B4-BE49-F238E27FC236}">
                <a16:creationId xmlns:a16="http://schemas.microsoft.com/office/drawing/2014/main" id="{50F74AEE-8BFE-4C5A-9D7C-945193750B44}"/>
              </a:ext>
            </a:extLst>
          </p:cNvPr>
          <p:cNvSpPr/>
          <p:nvPr/>
        </p:nvSpPr>
        <p:spPr>
          <a:xfrm>
            <a:off x="5535543" y="3228433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7" name="矩形 6"/>
          <p:cNvSpPr/>
          <p:nvPr/>
        </p:nvSpPr>
        <p:spPr>
          <a:xfrm>
            <a:off x="402159" y="2125721"/>
            <a:ext cx="8122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五口通商章程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》1843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英国在中国享有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领事裁判权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，英国人不受中国法律约束。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404810"/>
            <a:ext cx="187667" cy="44717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1063747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852956" y="3695385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3501493" y="462670"/>
            <a:ext cx="125649" cy="1963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左大括号 6"/>
          <p:cNvSpPr/>
          <p:nvPr/>
        </p:nvSpPr>
        <p:spPr>
          <a:xfrm>
            <a:off x="3470484" y="3026973"/>
            <a:ext cx="187667" cy="200984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3627142" y="554077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627142" y="1985953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627142" y="3144790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627142" y="3630631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34162" y="4120769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642647" y="4625937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新时代</a:t>
            </a:r>
          </a:p>
        </p:txBody>
      </p:sp>
    </p:spTree>
    <p:extLst>
      <p:ext uri="{BB962C8B-B14F-4D97-AF65-F5344CB8AC3E}">
        <p14:creationId xmlns:p14="http://schemas.microsoft.com/office/powerpoint/2010/main" val="410561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651363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17777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17777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17777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  <p:cxnSp>
        <p:nvCxnSpPr>
          <p:cNvPr id="8" name="直线连接符 7"/>
          <p:cNvCxnSpPr>
            <a:cxnSpLocks/>
            <a:endCxn id="7" idx="1"/>
          </p:cNvCxnSpPr>
          <p:nvPr/>
        </p:nvCxnSpPr>
        <p:spPr>
          <a:xfrm>
            <a:off x="3006699" y="1892158"/>
            <a:ext cx="2528844" cy="8260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>
            <a:cxnSpLocks/>
            <a:endCxn id="9" idx="1"/>
          </p:cNvCxnSpPr>
          <p:nvPr/>
        </p:nvCxnSpPr>
        <p:spPr>
          <a:xfrm>
            <a:off x="3006699" y="2498295"/>
            <a:ext cx="2528844" cy="9500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/>
            <a:endCxn id="4" idx="1"/>
          </p:cNvCxnSpPr>
          <p:nvPr/>
        </p:nvCxnSpPr>
        <p:spPr>
          <a:xfrm flipV="1">
            <a:off x="3507129" y="1988060"/>
            <a:ext cx="1996220" cy="9500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>
            <a:cxnSpLocks/>
            <a:endCxn id="4" idx="1"/>
          </p:cNvCxnSpPr>
          <p:nvPr/>
        </p:nvCxnSpPr>
        <p:spPr>
          <a:xfrm flipV="1">
            <a:off x="3006699" y="1988060"/>
            <a:ext cx="2496650" cy="14602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488077"/>
            <a:ext cx="2788684" cy="3049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控制中国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内政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外交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海关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反抗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8" name="圆角矩形 3">
            <a:extLst>
              <a:ext uri="{FF2B5EF4-FFF2-40B4-BE49-F238E27FC236}">
                <a16:creationId xmlns:a16="http://schemas.microsoft.com/office/drawing/2014/main" id="{74FF27E9-0A57-4914-8013-7381B3E89F4C}"/>
              </a:ext>
            </a:extLst>
          </p:cNvPr>
          <p:cNvSpPr/>
          <p:nvPr/>
        </p:nvSpPr>
        <p:spPr>
          <a:xfrm>
            <a:off x="5503349" y="1768157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0" name="圆角矩形 6">
            <a:extLst>
              <a:ext uri="{FF2B5EF4-FFF2-40B4-BE49-F238E27FC236}">
                <a16:creationId xmlns:a16="http://schemas.microsoft.com/office/drawing/2014/main" id="{6978809B-21C3-4C50-BE18-630E89051931}"/>
              </a:ext>
            </a:extLst>
          </p:cNvPr>
          <p:cNvSpPr/>
          <p:nvPr/>
        </p:nvSpPr>
        <p:spPr>
          <a:xfrm>
            <a:off x="5535543" y="2498295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1" name="圆角矩形 8">
            <a:extLst>
              <a:ext uri="{FF2B5EF4-FFF2-40B4-BE49-F238E27FC236}">
                <a16:creationId xmlns:a16="http://schemas.microsoft.com/office/drawing/2014/main" id="{C805EE83-A617-4997-8336-799635B3005D}"/>
              </a:ext>
            </a:extLst>
          </p:cNvPr>
          <p:cNvSpPr/>
          <p:nvPr/>
        </p:nvSpPr>
        <p:spPr>
          <a:xfrm>
            <a:off x="5535543" y="3228433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488077"/>
            <a:ext cx="2788684" cy="31302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控制中国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内政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外交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海关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反抗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享有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  <p:cxnSp>
        <p:nvCxnSpPr>
          <p:cNvPr id="13" name="直线连接符 12"/>
          <p:cNvCxnSpPr>
            <a:cxnSpLocks/>
            <a:endCxn id="4" idx="1"/>
          </p:cNvCxnSpPr>
          <p:nvPr/>
        </p:nvCxnSpPr>
        <p:spPr>
          <a:xfrm>
            <a:off x="3345084" y="1768157"/>
            <a:ext cx="2158265" cy="2199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cxnSpLocks/>
            <a:endCxn id="4" idx="1"/>
          </p:cNvCxnSpPr>
          <p:nvPr/>
        </p:nvCxnSpPr>
        <p:spPr>
          <a:xfrm flipV="1">
            <a:off x="3345084" y="1988060"/>
            <a:ext cx="2158265" cy="3153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cxnSpLocks/>
            <a:endCxn id="4" idx="1"/>
          </p:cNvCxnSpPr>
          <p:nvPr/>
        </p:nvCxnSpPr>
        <p:spPr>
          <a:xfrm flipV="1">
            <a:off x="3345084" y="1988060"/>
            <a:ext cx="2158265" cy="7782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>
            <a:cxnSpLocks/>
            <a:endCxn id="4" idx="1"/>
          </p:cNvCxnSpPr>
          <p:nvPr/>
        </p:nvCxnSpPr>
        <p:spPr>
          <a:xfrm flipV="1">
            <a:off x="3345084" y="1988060"/>
            <a:ext cx="2158265" cy="13222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cxnSpLocks/>
            <a:endCxn id="4" idx="1"/>
          </p:cNvCxnSpPr>
          <p:nvPr/>
        </p:nvCxnSpPr>
        <p:spPr>
          <a:xfrm flipV="1">
            <a:off x="3608458" y="1988060"/>
            <a:ext cx="1894891" cy="18084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cxnSpLocks/>
            <a:endCxn id="4" idx="1"/>
          </p:cNvCxnSpPr>
          <p:nvPr/>
        </p:nvCxnSpPr>
        <p:spPr>
          <a:xfrm flipV="1">
            <a:off x="3608458" y="1988060"/>
            <a:ext cx="1894891" cy="22714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3865" y="154347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通商口岸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剥夺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关税自主权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13" name="直线连接符 12"/>
          <p:cNvCxnSpPr>
            <a:cxnSpLocks/>
          </p:cNvCxnSpPr>
          <p:nvPr/>
        </p:nvCxnSpPr>
        <p:spPr>
          <a:xfrm>
            <a:off x="3345084" y="1863524"/>
            <a:ext cx="2190459" cy="8546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cxnSpLocks/>
          </p:cNvCxnSpPr>
          <p:nvPr/>
        </p:nvCxnSpPr>
        <p:spPr>
          <a:xfrm>
            <a:off x="3608458" y="2425302"/>
            <a:ext cx="1927086" cy="29289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cxnSpLocks/>
          </p:cNvCxnSpPr>
          <p:nvPr/>
        </p:nvCxnSpPr>
        <p:spPr>
          <a:xfrm flipV="1">
            <a:off x="3264061" y="2718198"/>
            <a:ext cx="2271482" cy="828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>
            <a:cxnSpLocks/>
          </p:cNvCxnSpPr>
          <p:nvPr/>
        </p:nvCxnSpPr>
        <p:spPr>
          <a:xfrm flipV="1">
            <a:off x="3345084" y="2718198"/>
            <a:ext cx="2190459" cy="6153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cxnSpLocks/>
          </p:cNvCxnSpPr>
          <p:nvPr/>
        </p:nvCxnSpPr>
        <p:spPr>
          <a:xfrm flipV="1">
            <a:off x="3345084" y="2718199"/>
            <a:ext cx="2190459" cy="11014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8B0651EC-113E-404E-8B15-A763BA6AA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65" y="154347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通商口岸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剥夺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关税自主权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3">
            <a:extLst>
              <a:ext uri="{FF2B5EF4-FFF2-40B4-BE49-F238E27FC236}">
                <a16:creationId xmlns:a16="http://schemas.microsoft.com/office/drawing/2014/main" id="{99FD6CAD-6C20-4C65-BE83-C4DDDB14A6A4}"/>
              </a:ext>
            </a:extLst>
          </p:cNvPr>
          <p:cNvSpPr/>
          <p:nvPr/>
        </p:nvSpPr>
        <p:spPr>
          <a:xfrm>
            <a:off x="5503349" y="1768157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8" name="圆角矩形 6">
            <a:extLst>
              <a:ext uri="{FF2B5EF4-FFF2-40B4-BE49-F238E27FC236}">
                <a16:creationId xmlns:a16="http://schemas.microsoft.com/office/drawing/2014/main" id="{F520ED8F-96A1-4221-8BEF-3113736EB9D1}"/>
              </a:ext>
            </a:extLst>
          </p:cNvPr>
          <p:cNvSpPr/>
          <p:nvPr/>
        </p:nvSpPr>
        <p:spPr>
          <a:xfrm>
            <a:off x="5535543" y="2498295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8">
            <a:extLst>
              <a:ext uri="{FF2B5EF4-FFF2-40B4-BE49-F238E27FC236}">
                <a16:creationId xmlns:a16="http://schemas.microsoft.com/office/drawing/2014/main" id="{EB906DB1-B9D8-440F-9194-C9C14761F183}"/>
              </a:ext>
            </a:extLst>
          </p:cNvPr>
          <p:cNvSpPr/>
          <p:nvPr/>
        </p:nvSpPr>
        <p:spPr>
          <a:xfrm>
            <a:off x="5535543" y="3228433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3941" y="1644277"/>
            <a:ext cx="2788684" cy="2587649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宗教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渗透和侵略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800" dirty="0"/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3941" y="1644277"/>
            <a:ext cx="2788684" cy="2587649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宗教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渗透和侵略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800" dirty="0"/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3449256" y="1768157"/>
            <a:ext cx="2086287" cy="16801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>
            <a:cxnSpLocks/>
          </p:cNvCxnSpPr>
          <p:nvPr/>
        </p:nvCxnSpPr>
        <p:spPr>
          <a:xfrm>
            <a:off x="2801073" y="2571750"/>
            <a:ext cx="2734470" cy="8765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/>
          </p:cNvCxnSpPr>
          <p:nvPr/>
        </p:nvCxnSpPr>
        <p:spPr>
          <a:xfrm>
            <a:off x="3009418" y="3228433"/>
            <a:ext cx="2526125" cy="2199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">
            <a:extLst>
              <a:ext uri="{FF2B5EF4-FFF2-40B4-BE49-F238E27FC236}">
                <a16:creationId xmlns:a16="http://schemas.microsoft.com/office/drawing/2014/main" id="{613C6EBC-9739-4941-A71F-DF5E70733547}"/>
              </a:ext>
            </a:extLst>
          </p:cNvPr>
          <p:cNvSpPr/>
          <p:nvPr/>
        </p:nvSpPr>
        <p:spPr>
          <a:xfrm>
            <a:off x="5503349" y="1768157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3" name="圆角矩形 6">
            <a:extLst>
              <a:ext uri="{FF2B5EF4-FFF2-40B4-BE49-F238E27FC236}">
                <a16:creationId xmlns:a16="http://schemas.microsoft.com/office/drawing/2014/main" id="{8F5B4EA6-E46A-470B-AC3D-8FA400FEC3C0}"/>
              </a:ext>
            </a:extLst>
          </p:cNvPr>
          <p:cNvSpPr/>
          <p:nvPr/>
        </p:nvSpPr>
        <p:spPr>
          <a:xfrm>
            <a:off x="5535543" y="2498295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4" name="圆角矩形 8">
            <a:extLst>
              <a:ext uri="{FF2B5EF4-FFF2-40B4-BE49-F238E27FC236}">
                <a16:creationId xmlns:a16="http://schemas.microsoft.com/office/drawing/2014/main" id="{DF7EAB03-C9DB-44E5-A4CE-2F9A596D78A2}"/>
              </a:ext>
            </a:extLst>
          </p:cNvPr>
          <p:cNvSpPr/>
          <p:nvPr/>
        </p:nvSpPr>
        <p:spPr>
          <a:xfrm>
            <a:off x="5535543" y="3228433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44590" y="259615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6344590" y="259615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0841"/>
            <a:ext cx="7886700" cy="677909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近代中国成为</a:t>
            </a:r>
            <a:r>
              <a:rPr lang="zh-CN" altLang="en-US" sz="15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半殖民地半封建社会</a:t>
            </a: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4019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121" y="938770"/>
            <a:ext cx="1179383" cy="375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505" y="-137775"/>
            <a:ext cx="2009775" cy="1859438"/>
          </a:xfrm>
          <a:prstGeom prst="rect">
            <a:avLst/>
          </a:prstGeom>
        </p:spPr>
      </p:pic>
      <p:sp>
        <p:nvSpPr>
          <p:cNvPr id="6" name="object 59"/>
          <p:cNvSpPr/>
          <p:nvPr/>
        </p:nvSpPr>
        <p:spPr>
          <a:xfrm>
            <a:off x="628650" y="2972100"/>
            <a:ext cx="7360444" cy="99536"/>
          </a:xfrm>
          <a:custGeom>
            <a:avLst/>
            <a:gdLst/>
            <a:ahLst/>
            <a:cxnLst/>
            <a:rect l="l" t="t" r="r" b="b"/>
            <a:pathLst>
              <a:path w="9813925" h="132714">
                <a:moveTo>
                  <a:pt x="9732190" y="80665"/>
                </a:moveTo>
                <a:lnTo>
                  <a:pt x="9685172" y="107950"/>
                </a:lnTo>
                <a:lnTo>
                  <a:pt x="9682886" y="116712"/>
                </a:lnTo>
                <a:lnTo>
                  <a:pt x="9686823" y="123444"/>
                </a:lnTo>
                <a:lnTo>
                  <a:pt x="9690760" y="130302"/>
                </a:lnTo>
                <a:lnTo>
                  <a:pt x="9699523" y="132587"/>
                </a:lnTo>
                <a:lnTo>
                  <a:pt x="9788823" y="80772"/>
                </a:lnTo>
                <a:lnTo>
                  <a:pt x="9732190" y="80665"/>
                </a:lnTo>
                <a:close/>
              </a:path>
              <a:path w="9813925" h="132714">
                <a:moveTo>
                  <a:pt x="9756631" y="66456"/>
                </a:moveTo>
                <a:lnTo>
                  <a:pt x="9732190" y="80665"/>
                </a:lnTo>
                <a:lnTo>
                  <a:pt x="9785248" y="80772"/>
                </a:lnTo>
                <a:lnTo>
                  <a:pt x="9785248" y="78867"/>
                </a:lnTo>
                <a:lnTo>
                  <a:pt x="9777755" y="78867"/>
                </a:lnTo>
                <a:lnTo>
                  <a:pt x="9756631" y="66456"/>
                </a:lnTo>
                <a:close/>
              </a:path>
              <a:path w="9813925" h="132714">
                <a:moveTo>
                  <a:pt x="9699777" y="0"/>
                </a:moveTo>
                <a:lnTo>
                  <a:pt x="9691014" y="2286"/>
                </a:lnTo>
                <a:lnTo>
                  <a:pt x="9687077" y="9144"/>
                </a:lnTo>
                <a:lnTo>
                  <a:pt x="9683140" y="15875"/>
                </a:lnTo>
                <a:lnTo>
                  <a:pt x="9685426" y="24637"/>
                </a:lnTo>
                <a:lnTo>
                  <a:pt x="9732180" y="52090"/>
                </a:lnTo>
                <a:lnTo>
                  <a:pt x="9785248" y="52197"/>
                </a:lnTo>
                <a:lnTo>
                  <a:pt x="9785248" y="80772"/>
                </a:lnTo>
                <a:lnTo>
                  <a:pt x="9788823" y="80772"/>
                </a:lnTo>
                <a:lnTo>
                  <a:pt x="9813315" y="66548"/>
                </a:lnTo>
                <a:lnTo>
                  <a:pt x="9706635" y="3937"/>
                </a:lnTo>
                <a:lnTo>
                  <a:pt x="9699777" y="0"/>
                </a:lnTo>
                <a:close/>
              </a:path>
              <a:path w="9813925" h="132714">
                <a:moveTo>
                  <a:pt x="50" y="32512"/>
                </a:moveTo>
                <a:lnTo>
                  <a:pt x="0" y="61087"/>
                </a:lnTo>
                <a:lnTo>
                  <a:pt x="9732190" y="80665"/>
                </a:lnTo>
                <a:lnTo>
                  <a:pt x="9756631" y="66456"/>
                </a:lnTo>
                <a:lnTo>
                  <a:pt x="9732180" y="52090"/>
                </a:lnTo>
                <a:lnTo>
                  <a:pt x="50" y="32512"/>
                </a:lnTo>
                <a:close/>
              </a:path>
              <a:path w="9813925" h="132714">
                <a:moveTo>
                  <a:pt x="9777882" y="54102"/>
                </a:moveTo>
                <a:lnTo>
                  <a:pt x="9756631" y="66456"/>
                </a:lnTo>
                <a:lnTo>
                  <a:pt x="9777755" y="78867"/>
                </a:lnTo>
                <a:lnTo>
                  <a:pt x="9777882" y="54102"/>
                </a:lnTo>
                <a:close/>
              </a:path>
              <a:path w="9813925" h="132714">
                <a:moveTo>
                  <a:pt x="9785248" y="54102"/>
                </a:moveTo>
                <a:lnTo>
                  <a:pt x="9777882" y="54102"/>
                </a:lnTo>
                <a:lnTo>
                  <a:pt x="9777755" y="78867"/>
                </a:lnTo>
                <a:lnTo>
                  <a:pt x="9785248" y="78867"/>
                </a:lnTo>
                <a:lnTo>
                  <a:pt x="9785248" y="54102"/>
                </a:lnTo>
                <a:close/>
              </a:path>
              <a:path w="9813925" h="132714">
                <a:moveTo>
                  <a:pt x="9732180" y="52090"/>
                </a:moveTo>
                <a:lnTo>
                  <a:pt x="9756631" y="66456"/>
                </a:lnTo>
                <a:lnTo>
                  <a:pt x="9777882" y="54102"/>
                </a:lnTo>
                <a:lnTo>
                  <a:pt x="9785248" y="54102"/>
                </a:lnTo>
                <a:lnTo>
                  <a:pt x="9785248" y="52197"/>
                </a:lnTo>
                <a:lnTo>
                  <a:pt x="9732180" y="5209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矩形 6"/>
          <p:cNvSpPr/>
          <p:nvPr/>
        </p:nvSpPr>
        <p:spPr>
          <a:xfrm>
            <a:off x="934706" y="3936390"/>
            <a:ext cx="6529028" cy="588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中国近代史的开端：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年第一次鸦片战争是中国近代史的开端</a:t>
            </a:r>
            <a:endParaRPr lang="en-US" altLang="zh-CN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object 66"/>
          <p:cNvSpPr/>
          <p:nvPr/>
        </p:nvSpPr>
        <p:spPr>
          <a:xfrm>
            <a:off x="1053490" y="1656100"/>
            <a:ext cx="895931" cy="1324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60"/>
          <p:cNvSpPr/>
          <p:nvPr/>
        </p:nvSpPr>
        <p:spPr>
          <a:xfrm>
            <a:off x="4133022" y="2877088"/>
            <a:ext cx="66198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61"/>
          <p:cNvSpPr txBox="1"/>
          <p:nvPr/>
        </p:nvSpPr>
        <p:spPr>
          <a:xfrm>
            <a:off x="3431731" y="2972099"/>
            <a:ext cx="1355408" cy="794769"/>
          </a:xfrm>
          <a:prstGeom prst="rect">
            <a:avLst/>
          </a:prstGeom>
        </p:spPr>
        <p:txBody>
          <a:bodyPr vert="horz" wrap="square" lIns="0" tIns="157163" rIns="0" bIns="0" rtlCol="0">
            <a:spAutoFit/>
          </a:bodyPr>
          <a:lstStyle/>
          <a:p>
            <a:pPr algn="ctr">
              <a:spcBef>
                <a:spcPts val="1238"/>
              </a:spcBef>
            </a:pPr>
            <a:r>
              <a:rPr lang="en-US" altLang="zh-CN" sz="1800" b="1" spc="-1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1840</a:t>
            </a:r>
            <a:endParaRPr sz="1800" spc="-113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spcBef>
                <a:spcPts val="975"/>
              </a:spcBef>
            </a:pPr>
            <a:r>
              <a:rPr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</a:t>
            </a:r>
          </a:p>
        </p:txBody>
      </p:sp>
      <p:sp>
        <p:nvSpPr>
          <p:cNvPr id="11" name="object 62"/>
          <p:cNvSpPr/>
          <p:nvPr/>
        </p:nvSpPr>
        <p:spPr>
          <a:xfrm>
            <a:off x="4166121" y="1313668"/>
            <a:ext cx="0" cy="1562100"/>
          </a:xfrm>
          <a:custGeom>
            <a:avLst/>
            <a:gdLst/>
            <a:ahLst/>
            <a:cxnLst/>
            <a:rect l="l" t="t" r="r" b="b"/>
            <a:pathLst>
              <a:path h="2082800">
                <a:moveTo>
                  <a:pt x="0" y="0"/>
                </a:moveTo>
                <a:lnTo>
                  <a:pt x="0" y="2082800"/>
                </a:lnTo>
              </a:path>
            </a:pathLst>
          </a:custGeom>
          <a:ln w="6350">
            <a:solidFill>
              <a:srgbClr val="C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70"/>
          <p:cNvSpPr/>
          <p:nvPr/>
        </p:nvSpPr>
        <p:spPr>
          <a:xfrm>
            <a:off x="5009604" y="1615654"/>
            <a:ext cx="788308" cy="13674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69"/>
          <p:cNvSpPr/>
          <p:nvPr/>
        </p:nvSpPr>
        <p:spPr>
          <a:xfrm>
            <a:off x="6269450" y="1684799"/>
            <a:ext cx="895931" cy="1324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文本框 16"/>
          <p:cNvSpPr txBox="1"/>
          <p:nvPr/>
        </p:nvSpPr>
        <p:spPr>
          <a:xfrm>
            <a:off x="5126806" y="3149654"/>
            <a:ext cx="228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80455" y="3166647"/>
            <a:ext cx="113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封建社会</a:t>
            </a:r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4976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364950"/>
            <a:ext cx="187667" cy="44717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1023887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852956" y="3655525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3501493" y="422810"/>
            <a:ext cx="125649" cy="1963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左大括号 6"/>
          <p:cNvSpPr/>
          <p:nvPr/>
        </p:nvSpPr>
        <p:spPr>
          <a:xfrm>
            <a:off x="3470484" y="3093793"/>
            <a:ext cx="187667" cy="200984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3627142" y="514217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627142" y="1946093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627142" y="3211610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627142" y="3697451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34162" y="4187589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642647" y="4692757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新时代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5088011" y="84831"/>
            <a:ext cx="187667" cy="126018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左大括号 14"/>
          <p:cNvSpPr/>
          <p:nvPr/>
        </p:nvSpPr>
        <p:spPr>
          <a:xfrm>
            <a:off x="5088011" y="1404562"/>
            <a:ext cx="151131" cy="15733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6" name="圆角矩形 15"/>
          <p:cNvSpPr/>
          <p:nvPr/>
        </p:nvSpPr>
        <p:spPr>
          <a:xfrm>
            <a:off x="5275678" y="84832"/>
            <a:ext cx="2623145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第一章：反对外国侵略的斗争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95929" y="523185"/>
            <a:ext cx="2602893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第二章：对国家出路的早期探索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287675" y="995770"/>
            <a:ext cx="2611148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第三章：辛亥革命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275678" y="1412570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第四章：开天辟地的大事变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275678" y="1866890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第五章：中国革命的新道路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275678" y="2299666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第六章：中华民族的抗日战争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275678" y="2720889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第七章：为创建新中国而奋斗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275677" y="3207899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第八章：</a:t>
            </a:r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社会主义基本制度的全面确立 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277370" y="3718738"/>
            <a:ext cx="2621452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第九章：</a:t>
            </a:r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社会主义建设在探索中曲折发展 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275678" y="4180100"/>
            <a:ext cx="2621453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第十章：改革开放与</a:t>
            </a:r>
            <a:r>
              <a:rPr lang="zh-CN" altLang="en-US" sz="1013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现代化建设新时期</a:t>
            </a:r>
            <a:endParaRPr lang="zh-CN" altLang="en-US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275677" y="4692758"/>
            <a:ext cx="2621453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第十一章：中国特色</a:t>
            </a:r>
            <a:r>
              <a:rPr lang="zh-CN" altLang="en-US" sz="1013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社会主义进入新时代</a:t>
            </a:r>
            <a:endParaRPr lang="zh-CN" altLang="en-US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线连接符 27"/>
          <p:cNvCxnSpPr>
            <a:cxnSpLocks/>
            <a:stCxn id="24" idx="1"/>
            <a:endCxn id="10" idx="3"/>
          </p:cNvCxnSpPr>
          <p:nvPr/>
        </p:nvCxnSpPr>
        <p:spPr>
          <a:xfrm flipH="1">
            <a:off x="5049982" y="3394351"/>
            <a:ext cx="225695" cy="3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cxnSpLocks/>
            <a:stCxn id="25" idx="1"/>
          </p:cNvCxnSpPr>
          <p:nvPr/>
        </p:nvCxnSpPr>
        <p:spPr>
          <a:xfrm flipH="1">
            <a:off x="5053568" y="3905190"/>
            <a:ext cx="2238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cxnSpLocks/>
            <a:stCxn id="26" idx="1"/>
          </p:cNvCxnSpPr>
          <p:nvPr/>
        </p:nvCxnSpPr>
        <p:spPr>
          <a:xfrm flipH="1" flipV="1">
            <a:off x="5053568" y="4360088"/>
            <a:ext cx="222110" cy="64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H="1" flipV="1">
            <a:off x="5065487" y="4879209"/>
            <a:ext cx="210190" cy="2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43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44590" y="2614703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12285" y="2470259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715627"/>
            <a:ext cx="7886700" cy="3263504"/>
          </a:xfrm>
        </p:spPr>
        <p:txBody>
          <a:bodyPr/>
          <a:lstStyle/>
          <a:p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近代中国成为半殖民地半封建社会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半殖民地半封建社会的特点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4019" y="3555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14" y="1081925"/>
            <a:ext cx="1089770" cy="3293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723" y="-130504"/>
            <a:ext cx="1968954" cy="182167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95090" y="2357364"/>
            <a:ext cx="6173519" cy="4287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帝国主义勾结中国封建势力</a:t>
            </a:r>
            <a:r>
              <a:rPr kumimoji="1"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操纵中国命脉，奴役中国人民。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5091" y="3432876"/>
            <a:ext cx="8086253" cy="4287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自然经济</a:t>
            </a:r>
            <a:r>
              <a:rPr kumimoji="1"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遭到破坏</a:t>
            </a:r>
            <a:r>
              <a:rPr kumimoji="1"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中国资本主义有所发展</a:t>
            </a:r>
            <a:r>
              <a:rPr kumimoji="1"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但各地区发展不平衡</a:t>
            </a:r>
            <a:r>
              <a:rPr kumimoji="1"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人民生活极端贫困化。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6387" y="2373987"/>
            <a:ext cx="704626" cy="41214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政治</a:t>
            </a:r>
          </a:p>
        </p:txBody>
      </p:sp>
      <p:sp>
        <p:nvSpPr>
          <p:cNvPr id="11" name="矩形 10"/>
          <p:cNvSpPr/>
          <p:nvPr/>
        </p:nvSpPr>
        <p:spPr>
          <a:xfrm>
            <a:off x="166387" y="3432876"/>
            <a:ext cx="704626" cy="41214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经济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77847" y="2614703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928156"/>
            <a:ext cx="7886700" cy="968927"/>
          </a:xfrm>
        </p:spPr>
        <p:txBody>
          <a:bodyPr>
            <a:normAutofit/>
          </a:bodyPr>
          <a:lstStyle/>
          <a:p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近代中国成为半殖民地半封建社会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社会阶级的变化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4972" y="342853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001623" y="1234058"/>
            <a:ext cx="2754095" cy="2596630"/>
            <a:chOff x="8153295" y="-55052"/>
            <a:chExt cx="3672126" cy="3462173"/>
          </a:xfrm>
        </p:grpSpPr>
        <p:grpSp>
          <p:nvGrpSpPr>
            <p:cNvPr id="8" name="组合 7"/>
            <p:cNvGrpSpPr/>
            <p:nvPr/>
          </p:nvGrpSpPr>
          <p:grpSpPr>
            <a:xfrm>
              <a:off x="8326388" y="1243654"/>
              <a:ext cx="3499033" cy="2163467"/>
              <a:chOff x="8326388" y="1243654"/>
              <a:chExt cx="3499033" cy="2163467"/>
            </a:xfrm>
          </p:grpSpPr>
          <p:sp>
            <p:nvSpPr>
              <p:cNvPr id="4" name="MH_SubTitle_1"/>
              <p:cNvSpPr/>
              <p:nvPr>
                <p:custDataLst>
                  <p:tags r:id="rId1"/>
                </p:custDataLst>
              </p:nvPr>
            </p:nvSpPr>
            <p:spPr>
              <a:xfrm>
                <a:off x="8326388" y="1243654"/>
                <a:ext cx="3499033" cy="2163467"/>
              </a:xfrm>
              <a:custGeom>
                <a:avLst/>
                <a:gdLst>
                  <a:gd name="connsiteX0" fmla="*/ 1154681 w 2309360"/>
                  <a:gd name="connsiteY0" fmla="*/ 0 h 1666434"/>
                  <a:gd name="connsiteX1" fmla="*/ 1530338 w 2309360"/>
                  <a:gd name="connsiteY1" fmla="*/ 360555 h 1666434"/>
                  <a:gd name="connsiteX2" fmla="*/ 2309360 w 2309360"/>
                  <a:gd name="connsiteY2" fmla="*/ 360555 h 1666434"/>
                  <a:gd name="connsiteX3" fmla="*/ 2309360 w 2309360"/>
                  <a:gd name="connsiteY3" fmla="*/ 1666434 h 1666434"/>
                  <a:gd name="connsiteX4" fmla="*/ 0 w 2309360"/>
                  <a:gd name="connsiteY4" fmla="*/ 1666434 h 1666434"/>
                  <a:gd name="connsiteX5" fmla="*/ 0 w 2309360"/>
                  <a:gd name="connsiteY5" fmla="*/ 360555 h 1666434"/>
                  <a:gd name="connsiteX6" fmla="*/ 779023 w 2309360"/>
                  <a:gd name="connsiteY6" fmla="*/ 360555 h 1666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9360" h="1666434">
                    <a:moveTo>
                      <a:pt x="1154681" y="0"/>
                    </a:moveTo>
                    <a:lnTo>
                      <a:pt x="1530338" y="360555"/>
                    </a:lnTo>
                    <a:lnTo>
                      <a:pt x="2309360" y="360555"/>
                    </a:lnTo>
                    <a:lnTo>
                      <a:pt x="2309360" y="1666434"/>
                    </a:lnTo>
                    <a:lnTo>
                      <a:pt x="0" y="1666434"/>
                    </a:lnTo>
                    <a:lnTo>
                      <a:pt x="0" y="360555"/>
                    </a:lnTo>
                    <a:lnTo>
                      <a:pt x="779023" y="360555"/>
                    </a:lnTo>
                    <a:close/>
                  </a:path>
                </a:pathLst>
              </a:custGeom>
              <a:noFill/>
              <a:ln w="1905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9000" rIns="0" bIns="0" anchor="ctr">
                <a:normAutofit fontScale="92500"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中国阶级</a:t>
                </a:r>
                <a:endParaRPr lang="en-US" altLang="zh-CN" sz="1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5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旧有：地主阶级</a:t>
                </a:r>
                <a:r>
                  <a:rPr lang="en-US" altLang="zh-CN" sz="15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VS</a:t>
                </a:r>
                <a:r>
                  <a:rPr lang="zh-CN" altLang="en-US" sz="15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农民阶级</a:t>
                </a:r>
                <a:endParaRPr lang="en-US" altLang="zh-CN" sz="15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新兴：资产阶级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VS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工人阶级</a:t>
                </a:r>
                <a:endParaRPr lang="en-US" altLang="zh-CN" sz="18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3"/>
              <a:srcRect b="46850"/>
              <a:stretch>
                <a:fillRect/>
              </a:stretch>
            </p:blipFill>
            <p:spPr>
              <a:xfrm>
                <a:off x="9713160" y="1445823"/>
                <a:ext cx="725487" cy="379111"/>
              </a:xfrm>
              <a:prstGeom prst="rect">
                <a:avLst/>
              </a:prstGeom>
            </p:spPr>
          </p:pic>
        </p:grpSp>
        <p:pic>
          <p:nvPicPr>
            <p:cNvPr id="3074" name="Picture 2" descr="C:\Users\User\Documents\263EM\chuzi@sunlands.com\history\user\image\0a2b8d88-43cd-46c8-836a-beea4a59c9d9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295" y="-55052"/>
              <a:ext cx="1493602" cy="476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678" y="-146409"/>
            <a:ext cx="2034268" cy="188209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5131" y="1082680"/>
            <a:ext cx="7580170" cy="29889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资产阶级</a:t>
            </a:r>
            <a:endParaRPr lang="en-US" altLang="zh-CN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14313" indent="-214313"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组成：买办（依附于外国势力并为其服务）、地主、商人、官僚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分层：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官僚买办资产阶级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消灭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民族资产阶级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两重性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1.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一定条件下可以参加反帝反封的革命或保持中立；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因力量薄弱，与帝、封有千丝万缕联系，斗争中缺乏彻底性。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4019" y="329323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79" y="1106741"/>
            <a:ext cx="1089770" cy="3293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78" y="-146409"/>
            <a:ext cx="2034268" cy="188209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382" y="853336"/>
            <a:ext cx="8123838" cy="365661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工人阶级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（领导阶级）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特点：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600075" lvl="1" indent="-257175">
              <a:lnSpc>
                <a:spcPct val="150000"/>
              </a:lnSpc>
              <a:buFont typeface="+mj-lt"/>
              <a:buAutoNum type="alphaL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受帝、封、资三重压迫，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革命性更强</a:t>
            </a:r>
          </a:p>
          <a:p>
            <a:pPr marL="600075" lvl="1" indent="-257175">
              <a:lnSpc>
                <a:spcPct val="150000"/>
              </a:lnSpc>
              <a:buFont typeface="+mj-lt"/>
              <a:buAutoNum type="alphaL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工人阶级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人数虽少却相对集中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，易于组织并形成革命的力量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600075" lvl="1" indent="-257175">
              <a:lnSpc>
                <a:spcPct val="150000"/>
              </a:lnSpc>
              <a:buFont typeface="+mj-lt"/>
              <a:buAutoNum type="alphaL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他们大多来自破产农民，与农民有天然联系，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便于结成工农联盟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(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农民阶级：主力军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)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最先进、最革命、最有力量的阶级。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31781" y="367708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1" y="861185"/>
            <a:ext cx="1089770" cy="3293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78" y="-146409"/>
            <a:ext cx="2034268" cy="188209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760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26962" y="2614703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999" y="1129366"/>
            <a:ext cx="8334320" cy="326350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两对主要矛盾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5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民族矛盾（国仇）：</a:t>
            </a:r>
            <a:r>
              <a:rPr lang="zh-CN" altLang="en-US" sz="165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帝国主义与中华民族</a:t>
            </a:r>
            <a:r>
              <a:rPr lang="en-US" altLang="zh-CN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【</a:t>
            </a:r>
            <a:r>
              <a:rPr lang="zh-CN" altLang="en-US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最主要</a:t>
            </a:r>
            <a:r>
              <a:rPr lang="en-US" altLang="zh-CN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】</a:t>
            </a:r>
          </a:p>
          <a:p>
            <a:endParaRPr lang="en-US" altLang="zh-CN" sz="165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en-US" altLang="zh-CN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</a:t>
            </a:r>
            <a:r>
              <a:rPr lang="zh-CN" altLang="en-US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阶级矛盾（家恨）：</a:t>
            </a:r>
            <a:r>
              <a:rPr lang="zh-CN" altLang="en-US" sz="165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封建主义与人民大众</a:t>
            </a:r>
            <a:endParaRPr lang="en-US" altLang="zh-CN" sz="165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643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47" y="1129366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528" y="-131749"/>
            <a:ext cx="2050596" cy="189720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77847" y="2619765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259" y="995602"/>
            <a:ext cx="8450716" cy="326350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历史任务</a:t>
            </a:r>
            <a:endParaRPr lang="en-US" altLang="zh-CN" sz="2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民族矛盾（国仇）：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帝国主义与中华民族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最主要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阶级矛盾（家恨）：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封建主义与人民大众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643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75" y="995602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4398966" y="2084561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3" name="文本框 12"/>
          <p:cNvSpPr txBox="1"/>
          <p:nvPr/>
        </p:nvSpPr>
        <p:spPr>
          <a:xfrm>
            <a:off x="5436973" y="2165235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独立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36973" y="3446900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富强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4" y="-123586"/>
            <a:ext cx="1987611" cy="1838932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398966" y="3344192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5053" y="2239665"/>
            <a:ext cx="6081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  <a:sym typeface="Palatino Linotype" panose="02040502050505030304" pitchFamily="18" charset="0"/>
              </a:rPr>
              <a:t>第一章   反对外国侵略的斗争</a:t>
            </a:r>
            <a:endParaRPr lang="zh-CN" altLang="en-US" sz="3600" dirty="0">
              <a:solidFill>
                <a:srgbClr val="CC33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259" y="995602"/>
            <a:ext cx="8450716" cy="326350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历史任务</a:t>
            </a:r>
            <a:endParaRPr lang="en-US" altLang="zh-CN" sz="2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民族矛盾（国仇）：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帝国主义与中华民族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最主要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阶级矛盾（家恨）：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封建主义与人民大众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643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75" y="995602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4" y="-123586"/>
            <a:ext cx="1987611" cy="1838932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>
            <a:off x="5640481" y="2575973"/>
            <a:ext cx="0" cy="87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5859241" y="2575972"/>
            <a:ext cx="8164" cy="87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248655" y="2805564"/>
            <a:ext cx="430887" cy="518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前提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89341" y="2805564"/>
            <a:ext cx="430887" cy="518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目的</a:t>
            </a:r>
          </a:p>
        </p:txBody>
      </p:sp>
      <p:sp>
        <p:nvSpPr>
          <p:cNvPr id="17" name="右箭头 1">
            <a:extLst>
              <a:ext uri="{FF2B5EF4-FFF2-40B4-BE49-F238E27FC236}">
                <a16:creationId xmlns:a16="http://schemas.microsoft.com/office/drawing/2014/main" id="{65C25549-5012-4185-AFCB-AA04A5F8D0CD}"/>
              </a:ext>
            </a:extLst>
          </p:cNvPr>
          <p:cNvSpPr/>
          <p:nvPr/>
        </p:nvSpPr>
        <p:spPr>
          <a:xfrm>
            <a:off x="4398966" y="2084561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9C8E4C-0874-4D4F-8368-45B65B75D80F}"/>
              </a:ext>
            </a:extLst>
          </p:cNvPr>
          <p:cNvSpPr txBox="1"/>
          <p:nvPr/>
        </p:nvSpPr>
        <p:spPr>
          <a:xfrm>
            <a:off x="5436973" y="2165235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独立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19CD89-4F6A-48A9-BC76-0E2425984DA0}"/>
              </a:ext>
            </a:extLst>
          </p:cNvPr>
          <p:cNvSpPr txBox="1"/>
          <p:nvPr/>
        </p:nvSpPr>
        <p:spPr>
          <a:xfrm>
            <a:off x="5436973" y="3446900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富强</a:t>
            </a:r>
          </a:p>
        </p:txBody>
      </p:sp>
      <p:sp>
        <p:nvSpPr>
          <p:cNvPr id="20" name="右箭头 9">
            <a:extLst>
              <a:ext uri="{FF2B5EF4-FFF2-40B4-BE49-F238E27FC236}">
                <a16:creationId xmlns:a16="http://schemas.microsoft.com/office/drawing/2014/main" id="{6F25255B-9AFB-48E9-A248-1A1BA868DB60}"/>
              </a:ext>
            </a:extLst>
          </p:cNvPr>
          <p:cNvSpPr/>
          <p:nvPr/>
        </p:nvSpPr>
        <p:spPr>
          <a:xfrm>
            <a:off x="4398966" y="3344192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259" y="995602"/>
            <a:ext cx="8450716" cy="326350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历史任务</a:t>
            </a:r>
            <a:endParaRPr lang="en-US" altLang="zh-CN" sz="2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民族矛盾（国仇）：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帝国主义与中华民族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最主要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阶级矛盾（家恨）：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封建主义与人民大众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643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75" y="995602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4" y="-123586"/>
            <a:ext cx="1987611" cy="1838932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>
            <a:off x="5640481" y="2575973"/>
            <a:ext cx="0" cy="87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5859241" y="2575972"/>
            <a:ext cx="8164" cy="87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248655" y="2805564"/>
            <a:ext cx="430887" cy="518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前提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89341" y="2805564"/>
            <a:ext cx="430887" cy="518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目的</a:t>
            </a:r>
          </a:p>
        </p:txBody>
      </p:sp>
      <p:sp>
        <p:nvSpPr>
          <p:cNvPr id="17" name="右箭头 1">
            <a:extLst>
              <a:ext uri="{FF2B5EF4-FFF2-40B4-BE49-F238E27FC236}">
                <a16:creationId xmlns:a16="http://schemas.microsoft.com/office/drawing/2014/main" id="{65C25549-5012-4185-AFCB-AA04A5F8D0CD}"/>
              </a:ext>
            </a:extLst>
          </p:cNvPr>
          <p:cNvSpPr/>
          <p:nvPr/>
        </p:nvSpPr>
        <p:spPr>
          <a:xfrm>
            <a:off x="4398966" y="2084561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9C8E4C-0874-4D4F-8368-45B65B75D80F}"/>
              </a:ext>
            </a:extLst>
          </p:cNvPr>
          <p:cNvSpPr txBox="1"/>
          <p:nvPr/>
        </p:nvSpPr>
        <p:spPr>
          <a:xfrm>
            <a:off x="5436973" y="2165235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独立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19CD89-4F6A-48A9-BC76-0E2425984DA0}"/>
              </a:ext>
            </a:extLst>
          </p:cNvPr>
          <p:cNvSpPr txBox="1"/>
          <p:nvPr/>
        </p:nvSpPr>
        <p:spPr>
          <a:xfrm>
            <a:off x="5436973" y="3446900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富强</a:t>
            </a:r>
          </a:p>
        </p:txBody>
      </p:sp>
      <p:sp>
        <p:nvSpPr>
          <p:cNvPr id="20" name="右箭头 9">
            <a:extLst>
              <a:ext uri="{FF2B5EF4-FFF2-40B4-BE49-F238E27FC236}">
                <a16:creationId xmlns:a16="http://schemas.microsoft.com/office/drawing/2014/main" id="{6F25255B-9AFB-48E9-A248-1A1BA868DB60}"/>
              </a:ext>
            </a:extLst>
          </p:cNvPr>
          <p:cNvSpPr/>
          <p:nvPr/>
        </p:nvSpPr>
        <p:spPr>
          <a:xfrm>
            <a:off x="4398966" y="3344192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4" name="右箭头 16">
            <a:extLst>
              <a:ext uri="{FF2B5EF4-FFF2-40B4-BE49-F238E27FC236}">
                <a16:creationId xmlns:a16="http://schemas.microsoft.com/office/drawing/2014/main" id="{C6CF7F71-6E93-43C3-80B8-76347240DCDF}"/>
              </a:ext>
            </a:extLst>
          </p:cNvPr>
          <p:cNvSpPr/>
          <p:nvPr/>
        </p:nvSpPr>
        <p:spPr>
          <a:xfrm>
            <a:off x="6240097" y="2799704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A2B46D-B4F3-45BC-8C27-1FB380DC5732}"/>
              </a:ext>
            </a:extLst>
          </p:cNvPr>
          <p:cNvSpPr txBox="1"/>
          <p:nvPr/>
        </p:nvSpPr>
        <p:spPr>
          <a:xfrm>
            <a:off x="7076140" y="2863402"/>
            <a:ext cx="207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中华民族伟大复兴</a:t>
            </a:r>
          </a:p>
        </p:txBody>
      </p:sp>
    </p:spTree>
    <p:extLst>
      <p:ext uri="{BB962C8B-B14F-4D97-AF65-F5344CB8AC3E}">
        <p14:creationId xmlns:p14="http://schemas.microsoft.com/office/powerpoint/2010/main" val="1599130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55775"/>
            <a:ext cx="2547420" cy="33567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697688" y="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23337" y="-33452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2" name="右箭头 31"/>
          <p:cNvSpPr/>
          <p:nvPr/>
        </p:nvSpPr>
        <p:spPr>
          <a:xfrm>
            <a:off x="6448011" y="260760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7" name="圆角矩形 3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6571" y="1250624"/>
            <a:ext cx="7886700" cy="353373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人民群众的反侵略斗争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1841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广州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郊区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三元里斗争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是中国近代史上中国人民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第一次大规模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的反侵略武装斗争。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1884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年，中法战争时期，香港的中国造船工人和码头工人日举行罢工，拒修法国舰艇，拒送法货，商人举行罢市。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1900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年，义和团部分清军与八国联军进行了殊死搏斗。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26" y="1469446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35447"/>
            <a:ext cx="3480707" cy="98534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18E9744-9097-41AA-B8C1-D54F15F16C73}"/>
              </a:ext>
            </a:extLst>
          </p:cNvPr>
          <p:cNvSpPr txBox="1"/>
          <p:nvPr/>
        </p:nvSpPr>
        <p:spPr>
          <a:xfrm>
            <a:off x="791568" y="359143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第三节  抵御外来侵略、争取民族独立的斗争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87" y="997252"/>
            <a:ext cx="1024446" cy="326594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645311" y="1738758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4"/>
            <a:ext cx="2543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史荣椿、乐善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6870" y="1612830"/>
            <a:ext cx="2246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刘铭传击退法舰，冯子材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“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镇南关大捷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”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pPr algn="ctr"/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052122" y="3597776"/>
            <a:ext cx="3712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黄海：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邓世昌（致远舰）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、林永升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威海：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丁汝昌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刘步蟾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（定远舰）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内容占位符 2"/>
          <p:cNvSpPr txBox="1"/>
          <p:nvPr/>
        </p:nvSpPr>
        <p:spPr>
          <a:xfrm>
            <a:off x="326571" y="795426"/>
            <a:ext cx="7886700" cy="69047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爱国官兵的反抗</a:t>
            </a: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215" y="2401807"/>
            <a:ext cx="3066865" cy="342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282416" algn="ctr">
              <a:lnSpc>
                <a:spcPts val="2239"/>
              </a:lnSpc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关天培、陈化成、海龄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-35447"/>
            <a:ext cx="3480707" cy="985347"/>
          </a:xfrm>
          <a:prstGeom prst="rect">
            <a:avLst/>
          </a:prstGeom>
        </p:spPr>
      </p:pic>
      <p:sp>
        <p:nvSpPr>
          <p:cNvPr id="41" name="标题 1"/>
          <p:cNvSpPr txBox="1"/>
          <p:nvPr/>
        </p:nvSpPr>
        <p:spPr>
          <a:xfrm>
            <a:off x="791568" y="359143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第三节  抵御外来侵略、争取民族独立的斗争  </a:t>
            </a:r>
          </a:p>
        </p:txBody>
      </p:sp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87" y="997252"/>
            <a:ext cx="1024446" cy="326594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645311" y="1738758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4"/>
            <a:ext cx="2543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史荣椿、乐善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6870" y="1612830"/>
            <a:ext cx="2246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刘铭传击退法舰，冯子材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“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镇南关大捷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”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pPr algn="ctr"/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40499" y="3571927"/>
            <a:ext cx="3868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     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邓世昌（致远舰）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、林永升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r>
              <a:rPr lang="zh-CN" altLang="en-US" sz="18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     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丁汝昌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刘步蟾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（定远舰）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内容占位符 2"/>
          <p:cNvSpPr txBox="1"/>
          <p:nvPr/>
        </p:nvSpPr>
        <p:spPr>
          <a:xfrm>
            <a:off x="326571" y="795426"/>
            <a:ext cx="7886700" cy="69047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爱国将领的反抗</a:t>
            </a: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215" y="2401807"/>
            <a:ext cx="3066865" cy="342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282416" algn="ctr">
              <a:lnSpc>
                <a:spcPts val="2239"/>
              </a:lnSpc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关天培、陈化成、海龄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-35447"/>
            <a:ext cx="3480707" cy="985347"/>
          </a:xfrm>
          <a:prstGeom prst="rect">
            <a:avLst/>
          </a:prstGeom>
        </p:spPr>
      </p:pic>
      <p:sp>
        <p:nvSpPr>
          <p:cNvPr id="41" name="标题 1"/>
          <p:cNvSpPr txBox="1"/>
          <p:nvPr/>
        </p:nvSpPr>
        <p:spPr>
          <a:xfrm>
            <a:off x="791568" y="359143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第三节  抵御外来侵略、争取民族独立的斗争  </a:t>
            </a:r>
          </a:p>
        </p:txBody>
      </p:sp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87" y="997252"/>
            <a:ext cx="1024446" cy="326594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645311" y="1738758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4"/>
            <a:ext cx="2543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史荣椿、乐善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6870" y="1612830"/>
            <a:ext cx="2246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刘铭传击退法舰，冯子材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“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镇南关大捷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”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pPr algn="ctr"/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18784" y="3548735"/>
            <a:ext cx="3712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黄海：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邓世昌（致远舰）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、林永升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威海：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丁汝昌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刘步蟾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（定远舰）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内容占位符 2"/>
          <p:cNvSpPr txBox="1"/>
          <p:nvPr/>
        </p:nvSpPr>
        <p:spPr>
          <a:xfrm>
            <a:off x="326571" y="795426"/>
            <a:ext cx="7886700" cy="69047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爱国将领的反抗</a:t>
            </a: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215" y="2401807"/>
            <a:ext cx="3066865" cy="342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282416" algn="ctr">
              <a:lnSpc>
                <a:spcPts val="2239"/>
              </a:lnSpc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关天培、陈化成、海龄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-35447"/>
            <a:ext cx="3480707" cy="985347"/>
          </a:xfrm>
          <a:prstGeom prst="rect">
            <a:avLst/>
          </a:prstGeom>
        </p:spPr>
      </p:pic>
      <p:sp>
        <p:nvSpPr>
          <p:cNvPr id="41" name="标题 1"/>
          <p:cNvSpPr txBox="1"/>
          <p:nvPr/>
        </p:nvSpPr>
        <p:spPr>
          <a:xfrm>
            <a:off x="791568" y="359143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第三节  抵御外来侵略、争取民族独立的斗争  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69288"/>
            <a:ext cx="2547420" cy="322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397584" y="261211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7" name="右箭头 36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2" name="圆角矩形 31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45450" y="345283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305" y="1174014"/>
            <a:ext cx="7886700" cy="339929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反侵略斗争的失败原因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257175" indent="-257175">
              <a:lnSpc>
                <a:spcPct val="250000"/>
              </a:lnSpc>
              <a:buFont typeface="+mj-lt"/>
              <a:buAutoNum type="arabicPeriod"/>
            </a:pPr>
            <a:r>
              <a:rPr lang="zh-CN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社会制度的腐败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最根本的原因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57175" indent="-257175">
              <a:lnSpc>
                <a:spcPct val="250000"/>
              </a:lnSpc>
              <a:buFont typeface="+mj-lt"/>
              <a:buAutoNum type="arabicPeriod"/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经济技术的落后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60" y="1514327"/>
            <a:ext cx="1179383" cy="3759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67" y="-75410"/>
            <a:ext cx="4089861" cy="115779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69288"/>
            <a:ext cx="2667166" cy="2722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399246" y="261852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7" name="右箭头 36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2" name="圆角矩形 31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79" y="962235"/>
            <a:ext cx="4933894" cy="3427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06281" y="32701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04" y="-68900"/>
            <a:ext cx="3839965" cy="10850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2814" y="3753860"/>
            <a:ext cx="222365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法国：云南、广西、广东</a:t>
            </a:r>
            <a:endParaRPr kumimoji="1" lang="zh-CN" altLang="en-US" sz="1400" dirty="0"/>
          </a:p>
        </p:txBody>
      </p:sp>
      <p:cxnSp>
        <p:nvCxnSpPr>
          <p:cNvPr id="10" name="直线箭头连接符 9"/>
          <p:cNvCxnSpPr>
            <a:stCxn id="8" idx="1"/>
          </p:cNvCxnSpPr>
          <p:nvPr/>
        </p:nvCxnSpPr>
        <p:spPr>
          <a:xfrm flipH="1" flipV="1">
            <a:off x="2779550" y="3753861"/>
            <a:ext cx="2213264" cy="153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56465" y="2924216"/>
            <a:ext cx="250775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英国：长江流域、香港、西藏</a:t>
            </a:r>
            <a:endParaRPr kumimoji="1" lang="zh-CN" altLang="en-US" sz="1400" dirty="0"/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3002974" y="3060667"/>
            <a:ext cx="1953491" cy="83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 flipV="1">
            <a:off x="1469918" y="3071100"/>
            <a:ext cx="3496937" cy="24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11" idx="1"/>
          </p:cNvCxnSpPr>
          <p:nvPr/>
        </p:nvCxnSpPr>
        <p:spPr>
          <a:xfrm flipH="1">
            <a:off x="3218389" y="3078105"/>
            <a:ext cx="1738076" cy="745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966854" y="2399210"/>
            <a:ext cx="120245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德国：山东</a:t>
            </a:r>
            <a:endParaRPr kumimoji="1" lang="zh-CN" altLang="en-US" sz="1400" dirty="0"/>
          </a:p>
        </p:txBody>
      </p:sp>
      <p:cxnSp>
        <p:nvCxnSpPr>
          <p:cNvPr id="19" name="直线箭头连接符 18"/>
          <p:cNvCxnSpPr/>
          <p:nvPr/>
        </p:nvCxnSpPr>
        <p:spPr>
          <a:xfrm flipH="1">
            <a:off x="3418609" y="2539241"/>
            <a:ext cx="1537856" cy="166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92813" y="3339038"/>
            <a:ext cx="117649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日本：福建</a:t>
            </a:r>
            <a:endParaRPr kumimoji="1" lang="zh-CN" altLang="en-US" sz="1400" dirty="0"/>
          </a:p>
        </p:txBody>
      </p:sp>
      <p:cxnSp>
        <p:nvCxnSpPr>
          <p:cNvPr id="22" name="直线箭头连接符 21"/>
          <p:cNvCxnSpPr/>
          <p:nvPr/>
        </p:nvCxnSpPr>
        <p:spPr>
          <a:xfrm flipH="1">
            <a:off x="3491345" y="3465800"/>
            <a:ext cx="1494315" cy="33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956465" y="1173570"/>
            <a:ext cx="270163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俄国：东北、</a:t>
            </a: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新疆（领土最大）</a:t>
            </a:r>
            <a:endParaRPr kumimoji="1" lang="zh-CN" altLang="en-US" sz="1400" dirty="0"/>
          </a:p>
        </p:txBody>
      </p:sp>
      <p:cxnSp>
        <p:nvCxnSpPr>
          <p:cNvPr id="28" name="直线箭头连接符 27"/>
          <p:cNvCxnSpPr/>
          <p:nvPr/>
        </p:nvCxnSpPr>
        <p:spPr>
          <a:xfrm flipH="1">
            <a:off x="3418609" y="1309278"/>
            <a:ext cx="1537856" cy="321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1330037" y="1304559"/>
            <a:ext cx="3620033" cy="643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983000" y="1476467"/>
            <a:ext cx="507831" cy="2346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100">
                <a:solidFill>
                  <a:srgbClr val="C00000"/>
                </a:solidFill>
              </a:rPr>
              <a:t>美国：“门户开放”</a:t>
            </a:r>
            <a:endParaRPr kumimoji="1" lang="zh-CN" altLang="en-US" sz="21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5818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</a:t>
            </a:r>
            <a:r>
              <a:rPr lang="zh-CN" altLang="en-US" sz="1500">
                <a:solidFill>
                  <a:schemeClr val="tx1"/>
                </a:solidFill>
              </a:rPr>
              <a:t>斗争 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659" y="900408"/>
            <a:ext cx="7886700" cy="403040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列强瓜分中国图谋破产</a:t>
            </a:r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500" b="1" dirty="0">
                <a:latin typeface="黑体" panose="02010609060101010101" pitchFamily="49" charset="-122"/>
                <a:ea typeface="黑体" panose="02010609060101010101" pitchFamily="49" charset="-122"/>
              </a:rPr>
              <a:t>为什么破产</a:t>
            </a:r>
            <a:endParaRPr lang="en-US" altLang="zh-CN" sz="1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帝国主义列强之间的矛盾和相互制约，是一个重要原因。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例：日俄战争。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列强不能灭亡和瓜分中国的</a:t>
            </a:r>
            <a:r>
              <a:rPr lang="zh-CN" altLang="zh-CN" u="sng" dirty="0">
                <a:latin typeface="黑体" panose="02010609060101010101" pitchFamily="49" charset="-122"/>
                <a:ea typeface="黑体" panose="02010609060101010101" pitchFamily="49" charset="-122"/>
              </a:rPr>
              <a:t>最根本原因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是中国人民进行了不屈不挠的反侵略斗争。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例：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对义和团运动的评价</a:t>
            </a:r>
            <a:endParaRPr lang="en-US" altLang="zh-CN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   正面：义和团运动在反侵略斗争中发挥了巨大的作用，遏制了侵略者瓜分中国的图谋。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   负面：盲目、笼统的排外主义；迷信、落后。</a:t>
            </a:r>
            <a:endParaRPr lang="en-US" altLang="zh-CN" sz="1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274" y="1150897"/>
            <a:ext cx="1089770" cy="3293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04" y="-68900"/>
            <a:ext cx="3839965" cy="108505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69288"/>
            <a:ext cx="2547420" cy="304879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448011" y="260760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7" name="右箭头 36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2" name="圆角矩形 31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64782" y="3276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</a:t>
            </a:r>
            <a:r>
              <a:rPr lang="zh-CN" altLang="en-US" sz="1500">
                <a:solidFill>
                  <a:schemeClr val="tx1"/>
                </a:solidFill>
              </a:rPr>
              <a:t>斗争 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290" y="1064692"/>
            <a:ext cx="8488922" cy="3957732"/>
          </a:xfrm>
        </p:spPr>
        <p:txBody>
          <a:bodyPr>
            <a:normAutofit/>
          </a:bodyPr>
          <a:lstStyle/>
          <a:p>
            <a:r>
              <a:rPr lang="zh-CN" altLang="zh-CN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  <a:endParaRPr lang="zh-CN" altLang="zh-CN" sz="2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57" y="1115527"/>
            <a:ext cx="1179383" cy="375989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9340" y="2055680"/>
          <a:ext cx="6630823" cy="1975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姓名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作品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特点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林则徐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编成了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《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四洲志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》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睁眼看世界第一人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魏源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《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海国图志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》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“师夷长技以制夷”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严复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翻译了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《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天演论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》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“物竞天择适者生存”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52560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79419" y="1652155"/>
            <a:ext cx="2026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编成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四洲志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编纂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翻译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天演论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3777" y="1652155"/>
            <a:ext cx="2026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魏源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严复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林则徐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52560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</a:t>
            </a:r>
            <a:r>
              <a:rPr lang="zh-CN" altLang="en-US" sz="1500">
                <a:solidFill>
                  <a:schemeClr val="tx1"/>
                </a:solidFill>
              </a:rPr>
              <a:t>斗争 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3220310" y="1859972"/>
            <a:ext cx="2111952" cy="16911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3396081" y="1879947"/>
            <a:ext cx="1887696" cy="8255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>
            <a:off x="3283953" y="2705533"/>
            <a:ext cx="2111952" cy="845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9419" y="1652155"/>
            <a:ext cx="2026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编成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四洲志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编纂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翻译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天演论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83777" y="1652155"/>
            <a:ext cx="2026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魏源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严复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林则徐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52560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48196" y="1298529"/>
            <a:ext cx="2680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睁眼看世界第一人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“师夷长技以制夷”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“物竞天择，适者生存”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29903" y="1298529"/>
            <a:ext cx="2699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魏源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严复翻译的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天演论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林则徐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52560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 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3400341" y="1527648"/>
            <a:ext cx="1888818" cy="22179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3336871" y="1671946"/>
            <a:ext cx="1971675" cy="10419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3713706" y="2638827"/>
            <a:ext cx="1604534" cy="10419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48196" y="1298529"/>
            <a:ext cx="2680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睁眼看世界第一人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“师夷长技以制夷”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“物竞天择，适者生存”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29903" y="1298529"/>
            <a:ext cx="2699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魏源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严复翻译的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天演论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林则徐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505" y="1662292"/>
            <a:ext cx="7989845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1.1839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年，林则徐组织翻译了英国人穆瑞的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地理大全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，编成了（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四洲志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海国图志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天演论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人类公理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52560" y="336979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505" y="1662292"/>
            <a:ext cx="7989845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1.1839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年，林则徐组织翻译了英国人穆瑞的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地理大全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，编成了（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四洲志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海国图志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天演论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人类公理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52560" y="336979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1162624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heme/theme1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5387</Words>
  <Application>Microsoft Office PowerPoint</Application>
  <PresentationFormat>全屏显示(16:9)</PresentationFormat>
  <Paragraphs>1324</Paragraphs>
  <Slides>102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102</vt:i4>
      </vt:variant>
    </vt:vector>
  </HeadingPairs>
  <TitlesOfParts>
    <vt:vector size="119" baseType="lpstr">
      <vt:lpstr>方正粗倩简体</vt:lpstr>
      <vt:lpstr>方正隶二简体</vt:lpstr>
      <vt:lpstr>方正综艺简体</vt:lpstr>
      <vt:lpstr>仿宋</vt:lpstr>
      <vt:lpstr>黑体</vt:lpstr>
      <vt:lpstr>华文行楷</vt:lpstr>
      <vt:lpstr>华文新魏</vt:lpstr>
      <vt:lpstr>华文中宋</vt:lpstr>
      <vt:lpstr>楷体</vt:lpstr>
      <vt:lpstr>微软雅黑</vt:lpstr>
      <vt:lpstr>Arial</vt:lpstr>
      <vt:lpstr>Calibri</vt:lpstr>
      <vt:lpstr>Calibri Light</vt:lpstr>
      <vt:lpstr>Times New Roman</vt:lpstr>
      <vt:lpstr>Wingdings</vt:lpstr>
      <vt:lpstr>1_Office 主题</vt:lpstr>
      <vt:lpstr>Office 主题</vt:lpstr>
      <vt:lpstr>PowerPoint 演示文稿</vt:lpstr>
      <vt:lpstr>认识一下——唐宏宇</vt:lpstr>
      <vt:lpstr>关于教材</vt:lpstr>
      <vt:lpstr>关于考试题型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 抵御外来侵略、争取民族独立的斗争  </vt:lpstr>
      <vt:lpstr>PowerPoint 演示文稿</vt:lpstr>
      <vt:lpstr>第三节  抵御外来侵略、争取民族独立的斗争  </vt:lpstr>
      <vt:lpstr>第三节  抵御外来侵略、争取民族独立的斗争  </vt:lpstr>
      <vt:lpstr>PowerPoint 演示文稿</vt:lpstr>
      <vt:lpstr>第三节  抵御外来侵略、争取民族独立的斗争  </vt:lpstr>
      <vt:lpstr>第三节  抵御外来侵略、争取民族独立的斗争 </vt:lpstr>
      <vt:lpstr>第三节  抵御外来侵略、争取民族独立的斗争  </vt:lpstr>
      <vt:lpstr>第三节  抵御外来侵略、争取民族独立的斗争 </vt:lpstr>
      <vt:lpstr>第三节  抵御外来侵略、争取民族独立的斗争 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WINDOWS7</dc:creator>
  <cp:lastModifiedBy>hongyu tang</cp:lastModifiedBy>
  <cp:revision>877</cp:revision>
  <cp:lastPrinted>2018-07-02T05:42:58Z</cp:lastPrinted>
  <dcterms:created xsi:type="dcterms:W3CDTF">2015-01-10T04:56:00Z</dcterms:created>
  <dcterms:modified xsi:type="dcterms:W3CDTF">2019-01-01T08:28:36Z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